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7" r:id="rId5"/>
    <p:sldId id="258" r:id="rId6"/>
    <p:sldId id="259" r:id="rId7"/>
  </p:sldIdLst>
  <p:sldSz cx="6858000" cy="9144000" type="screen4x3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  <p15:guide id="4" pos="3589" userDrawn="1">
          <p15:clr>
            <a:srgbClr val="A4A3A4"/>
          </p15:clr>
        </p15:guide>
        <p15:guide id="5" orient="horz" pos="226" userDrawn="1">
          <p15:clr>
            <a:srgbClr val="A4A3A4"/>
          </p15:clr>
        </p15:guide>
        <p15:guide id="6" orient="horz" pos="300">
          <p15:clr>
            <a:srgbClr val="A4A3A4"/>
          </p15:clr>
        </p15:guide>
        <p15:guide id="7" orient="horz" pos="5578">
          <p15:clr>
            <a:srgbClr val="A4A3A4"/>
          </p15:clr>
        </p15:guide>
        <p15:guide id="8" pos="243">
          <p15:clr>
            <a:srgbClr val="A4A3A4"/>
          </p15:clr>
        </p15:guide>
        <p15:guide id="9" pos="40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4B53"/>
    <a:srgbClr val="F2B800"/>
    <a:srgbClr val="0071BC"/>
    <a:srgbClr val="0C6EA5"/>
    <a:srgbClr val="191E28"/>
    <a:srgbClr val="DF3A42"/>
    <a:srgbClr val="E75B2B"/>
    <a:srgbClr val="F47200"/>
    <a:srgbClr val="E28D17"/>
    <a:srgbClr val="D5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95" autoAdjust="0"/>
  </p:normalViewPr>
  <p:slideViewPr>
    <p:cSldViewPr snapToGrid="0" showGuides="1">
      <p:cViewPr varScale="1">
        <p:scale>
          <a:sx n="55" d="100"/>
          <a:sy n="55" d="100"/>
        </p:scale>
        <p:origin x="2208" y="72"/>
      </p:cViewPr>
      <p:guideLst>
        <p:guide pos="2160"/>
        <p:guide orient="horz" pos="2880"/>
        <p:guide pos="3589"/>
        <p:guide orient="horz" pos="226"/>
        <p:guide orient="horz" pos="300"/>
        <p:guide orient="horz" pos="5578"/>
        <p:guide pos="243"/>
        <p:guide pos="406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4" d="100"/>
          <a:sy n="74" d="100"/>
        </p:scale>
        <p:origin x="406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25F3FBB-E999-4046-A196-10DE59B60BDD}" type="datetime1">
              <a:rPr lang="es-ES" smtClean="0"/>
              <a:t>08/11/2019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869D12F-E8AC-48C0-8B1F-BD566648D8E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946547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2FB278F-4EA6-4942-8DFB-DA0BA929BBE2}" type="datetime1">
              <a:rPr lang="es-ES" noProof="0" smtClean="0"/>
              <a:t>08/11/2019</a:t>
            </a:fld>
            <a:endParaRPr lang="es-ES" noProof="0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8136092-2EDF-47BF-99B1-B87430F95B70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ítulo 247"/>
          <p:cNvSpPr>
            <a:spLocks noGrp="1"/>
          </p:cNvSpPr>
          <p:nvPr userDrawn="1">
            <p:ph type="title" hasCustomPrompt="1"/>
          </p:nvPr>
        </p:nvSpPr>
        <p:spPr>
          <a:xfrm>
            <a:off x="3651905" y="474481"/>
            <a:ext cx="2822238" cy="713372"/>
          </a:xfrm>
        </p:spPr>
        <p:txBody>
          <a:bodyPr lIns="0" tIns="0" rIns="0" bIns="0" rtlCol="0">
            <a:noAutofit/>
          </a:bodyPr>
          <a:lstStyle>
            <a:lvl1pPr algn="r">
              <a:defRPr sz="31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dirty="0"/>
              <a:t>INFOGRAFÍA</a:t>
            </a:r>
            <a:br>
              <a:rPr lang="es-ES" noProof="0" dirty="0"/>
            </a:br>
            <a:r>
              <a:rPr lang="es-ES" noProof="0" dirty="0"/>
              <a:t>ELEMENTOS:</a:t>
            </a:r>
          </a:p>
        </p:txBody>
      </p:sp>
      <p:sp>
        <p:nvSpPr>
          <p:cNvPr id="254" name="Marcador de texto 25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202198" y="1208126"/>
            <a:ext cx="1260475" cy="329061"/>
          </a:xfrm>
        </p:spPr>
        <p:txBody>
          <a:bodyPr lIns="0" tIns="0" rIns="0" bIns="0" rtlCol="0">
            <a:noAutofit/>
          </a:bodyPr>
          <a:lstStyle>
            <a:lvl1pPr marL="0" indent="0" algn="r">
              <a:buNone/>
              <a:defRPr sz="2200" i="1">
                <a:solidFill>
                  <a:schemeClr val="accent1"/>
                </a:solidFill>
              </a:defRPr>
            </a:lvl1pPr>
            <a:lvl2pPr marL="342900" indent="0" algn="r">
              <a:buNone/>
              <a:defRPr sz="2200">
                <a:solidFill>
                  <a:schemeClr val="bg2"/>
                </a:solidFill>
              </a:defRPr>
            </a:lvl2pPr>
            <a:lvl3pPr marL="685800" indent="0" algn="r">
              <a:buNone/>
              <a:defRPr sz="2200">
                <a:solidFill>
                  <a:schemeClr val="bg2"/>
                </a:solidFill>
              </a:defRPr>
            </a:lvl3pPr>
            <a:lvl4pPr marL="1028700" indent="0" algn="r">
              <a:buNone/>
              <a:defRPr sz="2200">
                <a:solidFill>
                  <a:schemeClr val="bg2"/>
                </a:solidFill>
              </a:defRPr>
            </a:lvl4pPr>
            <a:lvl5pPr marL="1371600" indent="0" algn="r">
              <a:buNone/>
              <a:defRPr sz="2200">
                <a:solidFill>
                  <a:schemeClr val="bg2"/>
                </a:solidFill>
              </a:defRPr>
            </a:lvl5pPr>
          </a:lstStyle>
          <a:p>
            <a:pPr lvl="0" rtl="0"/>
            <a:r>
              <a:rPr lang="es-ES" noProof="0" dirty="0"/>
              <a:t>Personas</a:t>
            </a:r>
          </a:p>
        </p:txBody>
      </p:sp>
      <p:sp>
        <p:nvSpPr>
          <p:cNvPr id="251" name="Rectángulo 165">
            <a:extLst>
              <a:ext uri="{FF2B5EF4-FFF2-40B4-BE49-F238E27FC236}">
                <a16:creationId xmlns:a16="http://schemas.microsoft.com/office/drawing/2014/main" id="{E4477FDC-CE26-44E3-A53A-2737491BD5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7108825"/>
            <a:ext cx="6858000" cy="2035175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" userDrawn="1">
          <p15:clr>
            <a:srgbClr val="FBAE40"/>
          </p15:clr>
        </p15:guide>
        <p15:guide id="2" pos="2160" userDrawn="1">
          <p15:clr>
            <a:srgbClr val="FBAE40"/>
          </p15:clr>
        </p15:guide>
        <p15:guide id="3" pos="164" userDrawn="1">
          <p15:clr>
            <a:srgbClr val="FBAE40"/>
          </p15:clr>
        </p15:guide>
        <p15:guide id="4" pos="4156" userDrawn="1">
          <p15:clr>
            <a:srgbClr val="FBAE40"/>
          </p15:clr>
        </p15:guide>
        <p15:guide id="12" orient="horz" pos="5534" userDrawn="1">
          <p15:clr>
            <a:srgbClr val="FBAE40"/>
          </p15:clr>
        </p15:guide>
        <p15:guide id="13" orient="horz" pos="816" userDrawn="1">
          <p15:clr>
            <a:srgbClr val="FBAE40"/>
          </p15:clr>
        </p15:guide>
        <p15:guide id="14" orient="horz" pos="3833" userDrawn="1">
          <p15:clr>
            <a:srgbClr val="FBAE40"/>
          </p15:clr>
        </p15:guide>
        <p15:guide id="15" pos="159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MM.DD.20XX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075BE66-B004-4B62-93B5-6C3A07EE5DE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8964" y="474481"/>
            <a:ext cx="3885179" cy="713372"/>
          </a:xfrm>
        </p:spPr>
        <p:txBody>
          <a:bodyPr/>
          <a:lstStyle/>
          <a:p>
            <a:r>
              <a:rPr lang="es-CL" dirty="0"/>
              <a:t>CABILDO ODONTOLÓGICO</a:t>
            </a:r>
            <a:endParaRPr lang="en-U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4153360" y="1208126"/>
            <a:ext cx="2309314" cy="329061"/>
          </a:xfrm>
        </p:spPr>
        <p:txBody>
          <a:bodyPr/>
          <a:lstStyle/>
          <a:p>
            <a:r>
              <a:rPr lang="es-CL" dirty="0"/>
              <a:t>Guía de discusión</a:t>
            </a:r>
            <a:endParaRPr lang="en-US" dirty="0"/>
          </a:p>
        </p:txBody>
      </p:sp>
      <p:grpSp>
        <p:nvGrpSpPr>
          <p:cNvPr id="4" name="Grupo 3" descr="forma masculina">
            <a:extLst>
              <a:ext uri="{FF2B5EF4-FFF2-40B4-BE49-F238E27FC236}">
                <a16:creationId xmlns:a16="http://schemas.microsoft.com/office/drawing/2014/main" id="{2E09B858-7D6F-410E-8014-CC7A9F8F1A8B}"/>
              </a:ext>
            </a:extLst>
          </p:cNvPr>
          <p:cNvGrpSpPr/>
          <p:nvPr/>
        </p:nvGrpSpPr>
        <p:grpSpPr>
          <a:xfrm>
            <a:off x="444049" y="7629487"/>
            <a:ext cx="286608" cy="496888"/>
            <a:chOff x="2107596" y="3784600"/>
            <a:chExt cx="286608" cy="496888"/>
          </a:xfrm>
          <a:solidFill>
            <a:schemeClr val="accent4"/>
          </a:solidFill>
        </p:grpSpPr>
        <p:sp>
          <p:nvSpPr>
            <p:cNvPr id="5" name="Elipse 168">
              <a:extLst>
                <a:ext uri="{FF2B5EF4-FFF2-40B4-BE49-F238E27FC236}">
                  <a16:creationId xmlns:a16="http://schemas.microsoft.com/office/drawing/2014/main" id="{80A03FDC-2154-4AB3-B4E2-DBFB565FCEC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4187" y="3784600"/>
              <a:ext cx="95008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" name="Forma libre 169">
              <a:extLst>
                <a:ext uri="{FF2B5EF4-FFF2-40B4-BE49-F238E27FC236}">
                  <a16:creationId xmlns:a16="http://schemas.microsoft.com/office/drawing/2014/main" id="{3B1F1169-CCA7-4E52-A7B8-34EF21A35A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07596" y="3895725"/>
              <a:ext cx="286608" cy="385763"/>
            </a:xfrm>
            <a:custGeom>
              <a:avLst/>
              <a:gdLst>
                <a:gd name="T0" fmla="*/ 89 w 90"/>
                <a:gd name="T1" fmla="*/ 44 h 121"/>
                <a:gd name="T2" fmla="*/ 69 w 90"/>
                <a:gd name="T3" fmla="*/ 4 h 121"/>
                <a:gd name="T4" fmla="*/ 62 w 90"/>
                <a:gd name="T5" fmla="*/ 0 h 121"/>
                <a:gd name="T6" fmla="*/ 57 w 90"/>
                <a:gd name="T7" fmla="*/ 0 h 121"/>
                <a:gd name="T8" fmla="*/ 34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2 w 90"/>
                <a:gd name="T15" fmla="*/ 44 h 121"/>
                <a:gd name="T16" fmla="*/ 5 w 90"/>
                <a:gd name="T17" fmla="*/ 53 h 121"/>
                <a:gd name="T18" fmla="*/ 14 w 90"/>
                <a:gd name="T19" fmla="*/ 50 h 121"/>
                <a:gd name="T20" fmla="*/ 25 w 90"/>
                <a:gd name="T21" fmla="*/ 27 h 121"/>
                <a:gd name="T22" fmla="*/ 25 w 90"/>
                <a:gd name="T23" fmla="*/ 55 h 121"/>
                <a:gd name="T24" fmla="*/ 25 w 90"/>
                <a:gd name="T25" fmla="*/ 56 h 121"/>
                <a:gd name="T26" fmla="*/ 25 w 90"/>
                <a:gd name="T27" fmla="*/ 112 h 121"/>
                <a:gd name="T28" fmla="*/ 33 w 90"/>
                <a:gd name="T29" fmla="*/ 121 h 121"/>
                <a:gd name="T30" fmla="*/ 42 w 90"/>
                <a:gd name="T31" fmla="*/ 112 h 121"/>
                <a:gd name="T32" fmla="*/ 42 w 90"/>
                <a:gd name="T33" fmla="*/ 65 h 121"/>
                <a:gd name="T34" fmla="*/ 49 w 90"/>
                <a:gd name="T35" fmla="*/ 65 h 121"/>
                <a:gd name="T36" fmla="*/ 49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7 w 90"/>
                <a:gd name="T49" fmla="*/ 50 h 121"/>
                <a:gd name="T50" fmla="*/ 85 w 90"/>
                <a:gd name="T51" fmla="*/ 53 h 121"/>
                <a:gd name="T52" fmla="*/ 89 w 90"/>
                <a:gd name="T53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0" h="121">
                  <a:moveTo>
                    <a:pt x="89" y="44"/>
                  </a:moveTo>
                  <a:cubicBezTo>
                    <a:pt x="69" y="4"/>
                    <a:pt x="69" y="4"/>
                    <a:pt x="69" y="4"/>
                  </a:cubicBezTo>
                  <a:cubicBezTo>
                    <a:pt x="68" y="1"/>
                    <a:pt x="65" y="0"/>
                    <a:pt x="62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6" y="0"/>
                    <a:pt x="23" y="1"/>
                    <a:pt x="21" y="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0" y="47"/>
                    <a:pt x="2" y="51"/>
                    <a:pt x="5" y="53"/>
                  </a:cubicBezTo>
                  <a:cubicBezTo>
                    <a:pt x="8" y="54"/>
                    <a:pt x="12" y="53"/>
                    <a:pt x="14" y="50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25" y="112"/>
                    <a:pt x="25" y="112"/>
                    <a:pt x="25" y="112"/>
                  </a:cubicBezTo>
                  <a:cubicBezTo>
                    <a:pt x="25" y="117"/>
                    <a:pt x="29" y="121"/>
                    <a:pt x="33" y="121"/>
                  </a:cubicBezTo>
                  <a:cubicBezTo>
                    <a:pt x="38" y="121"/>
                    <a:pt x="42" y="117"/>
                    <a:pt x="42" y="112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7"/>
                    <a:pt x="53" y="121"/>
                    <a:pt x="57" y="121"/>
                  </a:cubicBezTo>
                  <a:cubicBezTo>
                    <a:pt x="62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7" y="50"/>
                    <a:pt x="77" y="50"/>
                    <a:pt x="77" y="50"/>
                  </a:cubicBezTo>
                  <a:cubicBezTo>
                    <a:pt x="78" y="53"/>
                    <a:pt x="82" y="54"/>
                    <a:pt x="85" y="53"/>
                  </a:cubicBezTo>
                  <a:cubicBezTo>
                    <a:pt x="89" y="51"/>
                    <a:pt x="90" y="47"/>
                    <a:pt x="89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7" name="Grupo 6" descr="forma masculina">
            <a:extLst>
              <a:ext uri="{FF2B5EF4-FFF2-40B4-BE49-F238E27FC236}">
                <a16:creationId xmlns:a16="http://schemas.microsoft.com/office/drawing/2014/main" id="{861CF519-A793-4046-BBD2-03CF81D58524}"/>
              </a:ext>
            </a:extLst>
          </p:cNvPr>
          <p:cNvGrpSpPr/>
          <p:nvPr/>
        </p:nvGrpSpPr>
        <p:grpSpPr>
          <a:xfrm>
            <a:off x="1146069" y="7629487"/>
            <a:ext cx="285024" cy="496888"/>
            <a:chOff x="2413205" y="3784600"/>
            <a:chExt cx="285024" cy="496888"/>
          </a:xfrm>
          <a:solidFill>
            <a:schemeClr val="accent3"/>
          </a:solidFill>
        </p:grpSpPr>
        <p:sp>
          <p:nvSpPr>
            <p:cNvPr id="8" name="Elipse 170">
              <a:extLst>
                <a:ext uri="{FF2B5EF4-FFF2-40B4-BE49-F238E27FC236}">
                  <a16:creationId xmlns:a16="http://schemas.microsoft.com/office/drawing/2014/main" id="{603D24B6-030A-444A-8B29-FFEF2C55F77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08213" y="3784600"/>
              <a:ext cx="95008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" name="Forma libre 171">
              <a:extLst>
                <a:ext uri="{FF2B5EF4-FFF2-40B4-BE49-F238E27FC236}">
                  <a16:creationId xmlns:a16="http://schemas.microsoft.com/office/drawing/2014/main" id="{B851F97D-424D-41EA-B689-CB0E7AE785A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13205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9 w 90"/>
                <a:gd name="T3" fmla="*/ 4 h 121"/>
                <a:gd name="T4" fmla="*/ 62 w 90"/>
                <a:gd name="T5" fmla="*/ 0 h 121"/>
                <a:gd name="T6" fmla="*/ 57 w 90"/>
                <a:gd name="T7" fmla="*/ 0 h 121"/>
                <a:gd name="T8" fmla="*/ 34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2 w 90"/>
                <a:gd name="T15" fmla="*/ 44 h 121"/>
                <a:gd name="T16" fmla="*/ 5 w 90"/>
                <a:gd name="T17" fmla="*/ 53 h 121"/>
                <a:gd name="T18" fmla="*/ 14 w 90"/>
                <a:gd name="T19" fmla="*/ 50 h 121"/>
                <a:gd name="T20" fmla="*/ 25 w 90"/>
                <a:gd name="T21" fmla="*/ 27 h 121"/>
                <a:gd name="T22" fmla="*/ 25 w 90"/>
                <a:gd name="T23" fmla="*/ 55 h 121"/>
                <a:gd name="T24" fmla="*/ 25 w 90"/>
                <a:gd name="T25" fmla="*/ 56 h 121"/>
                <a:gd name="T26" fmla="*/ 25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9 w 90"/>
                <a:gd name="T35" fmla="*/ 65 h 121"/>
                <a:gd name="T36" fmla="*/ 49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8 w 90"/>
                <a:gd name="T53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9" y="4"/>
                    <a:pt x="69" y="4"/>
                    <a:pt x="69" y="4"/>
                  </a:cubicBezTo>
                  <a:cubicBezTo>
                    <a:pt x="68" y="1"/>
                    <a:pt x="65" y="0"/>
                    <a:pt x="62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6" y="0"/>
                    <a:pt x="23" y="1"/>
                    <a:pt x="21" y="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0" y="47"/>
                    <a:pt x="2" y="51"/>
                    <a:pt x="5" y="53"/>
                  </a:cubicBezTo>
                  <a:cubicBezTo>
                    <a:pt x="8" y="54"/>
                    <a:pt x="12" y="53"/>
                    <a:pt x="14" y="50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25" y="112"/>
                    <a:pt x="25" y="112"/>
                    <a:pt x="25" y="112"/>
                  </a:cubicBezTo>
                  <a:cubicBezTo>
                    <a:pt x="25" y="117"/>
                    <a:pt x="29" y="121"/>
                    <a:pt x="33" y="121"/>
                  </a:cubicBezTo>
                  <a:cubicBezTo>
                    <a:pt x="38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7"/>
                    <a:pt x="53" y="121"/>
                    <a:pt x="57" y="121"/>
                  </a:cubicBezTo>
                  <a:cubicBezTo>
                    <a:pt x="62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8" y="53"/>
                    <a:pt x="82" y="54"/>
                    <a:pt x="85" y="53"/>
                  </a:cubicBezTo>
                  <a:cubicBezTo>
                    <a:pt x="89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10" name="Grupo 9" descr="forma masculina">
            <a:extLst>
              <a:ext uri="{FF2B5EF4-FFF2-40B4-BE49-F238E27FC236}">
                <a16:creationId xmlns:a16="http://schemas.microsoft.com/office/drawing/2014/main" id="{769E62FB-5AEB-445D-AB18-D1E8E041219E}"/>
              </a:ext>
            </a:extLst>
          </p:cNvPr>
          <p:cNvGrpSpPr/>
          <p:nvPr/>
        </p:nvGrpSpPr>
        <p:grpSpPr>
          <a:xfrm>
            <a:off x="1846898" y="7629487"/>
            <a:ext cx="286608" cy="496888"/>
            <a:chOff x="2717231" y="3784600"/>
            <a:chExt cx="286608" cy="496888"/>
          </a:xfrm>
          <a:solidFill>
            <a:schemeClr val="accent2"/>
          </a:solidFill>
        </p:grpSpPr>
        <p:sp>
          <p:nvSpPr>
            <p:cNvPr id="11" name="Elipse 172">
              <a:extLst>
                <a:ext uri="{FF2B5EF4-FFF2-40B4-BE49-F238E27FC236}">
                  <a16:creationId xmlns:a16="http://schemas.microsoft.com/office/drawing/2014/main" id="{02037490-130A-48B0-A45E-ABE880B534E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13823" y="3784600"/>
              <a:ext cx="95008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2" name="Forma libre 173">
              <a:extLst>
                <a:ext uri="{FF2B5EF4-FFF2-40B4-BE49-F238E27FC236}">
                  <a16:creationId xmlns:a16="http://schemas.microsoft.com/office/drawing/2014/main" id="{FC974265-1637-4048-92F9-D1A5D6B82A8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7231" y="3895725"/>
              <a:ext cx="286608" cy="385763"/>
            </a:xfrm>
            <a:custGeom>
              <a:avLst/>
              <a:gdLst>
                <a:gd name="T0" fmla="*/ 88 w 90"/>
                <a:gd name="T1" fmla="*/ 44 h 121"/>
                <a:gd name="T2" fmla="*/ 69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4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2 w 90"/>
                <a:gd name="T15" fmla="*/ 44 h 121"/>
                <a:gd name="T16" fmla="*/ 5 w 90"/>
                <a:gd name="T17" fmla="*/ 53 h 121"/>
                <a:gd name="T18" fmla="*/ 14 w 90"/>
                <a:gd name="T19" fmla="*/ 50 h 121"/>
                <a:gd name="T20" fmla="*/ 25 w 90"/>
                <a:gd name="T21" fmla="*/ 27 h 121"/>
                <a:gd name="T22" fmla="*/ 25 w 90"/>
                <a:gd name="T23" fmla="*/ 55 h 121"/>
                <a:gd name="T24" fmla="*/ 25 w 90"/>
                <a:gd name="T25" fmla="*/ 56 h 121"/>
                <a:gd name="T26" fmla="*/ 25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9 w 90"/>
                <a:gd name="T35" fmla="*/ 65 h 121"/>
                <a:gd name="T36" fmla="*/ 49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8 w 90"/>
                <a:gd name="T53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9" y="4"/>
                    <a:pt x="69" y="4"/>
                    <a:pt x="69" y="4"/>
                  </a:cubicBezTo>
                  <a:cubicBezTo>
                    <a:pt x="68" y="1"/>
                    <a:pt x="65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3" y="1"/>
                    <a:pt x="21" y="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0" y="47"/>
                    <a:pt x="2" y="51"/>
                    <a:pt x="5" y="53"/>
                  </a:cubicBezTo>
                  <a:cubicBezTo>
                    <a:pt x="8" y="54"/>
                    <a:pt x="12" y="53"/>
                    <a:pt x="14" y="50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25" y="112"/>
                    <a:pt x="25" y="112"/>
                    <a:pt x="25" y="112"/>
                  </a:cubicBezTo>
                  <a:cubicBezTo>
                    <a:pt x="25" y="117"/>
                    <a:pt x="29" y="121"/>
                    <a:pt x="33" y="121"/>
                  </a:cubicBezTo>
                  <a:cubicBezTo>
                    <a:pt x="38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7"/>
                    <a:pt x="53" y="121"/>
                    <a:pt x="57" y="121"/>
                  </a:cubicBezTo>
                  <a:cubicBezTo>
                    <a:pt x="62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8" y="53"/>
                    <a:pt x="82" y="54"/>
                    <a:pt x="85" y="53"/>
                  </a:cubicBezTo>
                  <a:cubicBezTo>
                    <a:pt x="89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13" name="Grupo 12" descr="forma femenina">
            <a:extLst>
              <a:ext uri="{FF2B5EF4-FFF2-40B4-BE49-F238E27FC236}">
                <a16:creationId xmlns:a16="http://schemas.microsoft.com/office/drawing/2014/main" id="{DD66E4F6-C6E3-4CA5-A0D8-BD0AE2D71499}"/>
              </a:ext>
            </a:extLst>
          </p:cNvPr>
          <p:cNvGrpSpPr/>
          <p:nvPr/>
        </p:nvGrpSpPr>
        <p:grpSpPr>
          <a:xfrm>
            <a:off x="802780" y="7629487"/>
            <a:ext cx="269190" cy="496888"/>
            <a:chOff x="4175605" y="3784600"/>
            <a:chExt cx="269190" cy="496888"/>
          </a:xfrm>
          <a:solidFill>
            <a:schemeClr val="accent2"/>
          </a:solidFill>
        </p:grpSpPr>
        <p:sp>
          <p:nvSpPr>
            <p:cNvPr id="14" name="Elipse 182">
              <a:extLst>
                <a:ext uri="{FF2B5EF4-FFF2-40B4-BE49-F238E27FC236}">
                  <a16:creationId xmlns:a16="http://schemas.microsoft.com/office/drawing/2014/main" id="{FD3F9A5E-2FB2-41F2-860C-24E44AD4BEC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61113" y="3784600"/>
              <a:ext cx="95008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5" name="Forma libre 183">
              <a:extLst>
                <a:ext uri="{FF2B5EF4-FFF2-40B4-BE49-F238E27FC236}">
                  <a16:creationId xmlns:a16="http://schemas.microsoft.com/office/drawing/2014/main" id="{BE2BE5C1-322D-4D04-BE9A-D8F637D09D8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5605" y="3895725"/>
              <a:ext cx="269190" cy="385763"/>
            </a:xfrm>
            <a:custGeom>
              <a:avLst/>
              <a:gdLst>
                <a:gd name="T0" fmla="*/ 83 w 85"/>
                <a:gd name="T1" fmla="*/ 44 h 121"/>
                <a:gd name="T2" fmla="*/ 64 w 85"/>
                <a:gd name="T3" fmla="*/ 4 h 121"/>
                <a:gd name="T4" fmla="*/ 56 w 85"/>
                <a:gd name="T5" fmla="*/ 0 h 121"/>
                <a:gd name="T6" fmla="*/ 56 w 85"/>
                <a:gd name="T7" fmla="*/ 0 h 121"/>
                <a:gd name="T8" fmla="*/ 52 w 85"/>
                <a:gd name="T9" fmla="*/ 0 h 121"/>
                <a:gd name="T10" fmla="*/ 33 w 85"/>
                <a:gd name="T11" fmla="*/ 0 h 121"/>
                <a:gd name="T12" fmla="*/ 29 w 85"/>
                <a:gd name="T13" fmla="*/ 0 h 121"/>
                <a:gd name="T14" fmla="*/ 28 w 85"/>
                <a:gd name="T15" fmla="*/ 0 h 121"/>
                <a:gd name="T16" fmla="*/ 21 w 85"/>
                <a:gd name="T17" fmla="*/ 4 h 121"/>
                <a:gd name="T18" fmla="*/ 1 w 85"/>
                <a:gd name="T19" fmla="*/ 44 h 121"/>
                <a:gd name="T20" fmla="*/ 5 w 85"/>
                <a:gd name="T21" fmla="*/ 53 h 121"/>
                <a:gd name="T22" fmla="*/ 13 w 85"/>
                <a:gd name="T23" fmla="*/ 50 h 121"/>
                <a:gd name="T24" fmla="*/ 26 w 85"/>
                <a:gd name="T25" fmla="*/ 25 h 121"/>
                <a:gd name="T26" fmla="*/ 26 w 85"/>
                <a:gd name="T27" fmla="*/ 40 h 121"/>
                <a:gd name="T28" fmla="*/ 13 w 85"/>
                <a:gd name="T29" fmla="*/ 72 h 121"/>
                <a:gd name="T30" fmla="*/ 16 w 85"/>
                <a:gd name="T31" fmla="*/ 77 h 121"/>
                <a:gd name="T32" fmla="*/ 27 w 85"/>
                <a:gd name="T33" fmla="*/ 77 h 121"/>
                <a:gd name="T34" fmla="*/ 27 w 85"/>
                <a:gd name="T35" fmla="*/ 114 h 121"/>
                <a:gd name="T36" fmla="*/ 34 w 85"/>
                <a:gd name="T37" fmla="*/ 121 h 121"/>
                <a:gd name="T38" fmla="*/ 40 w 85"/>
                <a:gd name="T39" fmla="*/ 114 h 121"/>
                <a:gd name="T40" fmla="*/ 40 w 85"/>
                <a:gd name="T41" fmla="*/ 77 h 121"/>
                <a:gd name="T42" fmla="*/ 44 w 85"/>
                <a:gd name="T43" fmla="*/ 77 h 121"/>
                <a:gd name="T44" fmla="*/ 44 w 85"/>
                <a:gd name="T45" fmla="*/ 114 h 121"/>
                <a:gd name="T46" fmla="*/ 51 w 85"/>
                <a:gd name="T47" fmla="*/ 121 h 121"/>
                <a:gd name="T48" fmla="*/ 57 w 85"/>
                <a:gd name="T49" fmla="*/ 114 h 121"/>
                <a:gd name="T50" fmla="*/ 57 w 85"/>
                <a:gd name="T51" fmla="*/ 77 h 121"/>
                <a:gd name="T52" fmla="*/ 68 w 85"/>
                <a:gd name="T53" fmla="*/ 77 h 121"/>
                <a:gd name="T54" fmla="*/ 72 w 85"/>
                <a:gd name="T55" fmla="*/ 72 h 121"/>
                <a:gd name="T56" fmla="*/ 58 w 85"/>
                <a:gd name="T57" fmla="*/ 40 h 121"/>
                <a:gd name="T58" fmla="*/ 59 w 85"/>
                <a:gd name="T59" fmla="*/ 25 h 121"/>
                <a:gd name="T60" fmla="*/ 71 w 85"/>
                <a:gd name="T61" fmla="*/ 50 h 121"/>
                <a:gd name="T62" fmla="*/ 80 w 85"/>
                <a:gd name="T63" fmla="*/ 53 h 121"/>
                <a:gd name="T64" fmla="*/ 83 w 85"/>
                <a:gd name="T6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" h="121">
                  <a:moveTo>
                    <a:pt x="83" y="44"/>
                  </a:moveTo>
                  <a:cubicBezTo>
                    <a:pt x="64" y="4"/>
                    <a:pt x="64" y="4"/>
                    <a:pt x="64" y="4"/>
                  </a:cubicBezTo>
                  <a:cubicBezTo>
                    <a:pt x="62" y="1"/>
                    <a:pt x="59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5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12" y="74"/>
                    <a:pt x="13" y="77"/>
                    <a:pt x="16" y="7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114"/>
                    <a:pt x="27" y="114"/>
                    <a:pt x="27" y="114"/>
                  </a:cubicBezTo>
                  <a:cubicBezTo>
                    <a:pt x="27" y="118"/>
                    <a:pt x="30" y="121"/>
                    <a:pt x="34" y="121"/>
                  </a:cubicBezTo>
                  <a:cubicBezTo>
                    <a:pt x="37" y="121"/>
                    <a:pt x="40" y="118"/>
                    <a:pt x="40" y="114"/>
                  </a:cubicBezTo>
                  <a:cubicBezTo>
                    <a:pt x="40" y="77"/>
                    <a:pt x="40" y="77"/>
                    <a:pt x="40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114"/>
                    <a:pt x="44" y="114"/>
                    <a:pt x="44" y="114"/>
                  </a:cubicBezTo>
                  <a:cubicBezTo>
                    <a:pt x="44" y="118"/>
                    <a:pt x="47" y="121"/>
                    <a:pt x="51" y="121"/>
                  </a:cubicBezTo>
                  <a:cubicBezTo>
                    <a:pt x="54" y="121"/>
                    <a:pt x="57" y="118"/>
                    <a:pt x="57" y="114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68" y="77"/>
                    <a:pt x="68" y="77"/>
                    <a:pt x="68" y="77"/>
                  </a:cubicBezTo>
                  <a:cubicBezTo>
                    <a:pt x="71" y="77"/>
                    <a:pt x="73" y="74"/>
                    <a:pt x="72" y="72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71" y="50"/>
                    <a:pt x="71" y="50"/>
                    <a:pt x="71" y="50"/>
                  </a:cubicBezTo>
                  <a:cubicBezTo>
                    <a:pt x="73" y="53"/>
                    <a:pt x="77" y="54"/>
                    <a:pt x="80" y="53"/>
                  </a:cubicBezTo>
                  <a:cubicBezTo>
                    <a:pt x="83" y="51"/>
                    <a:pt x="85" y="47"/>
                    <a:pt x="83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872" y="7629487"/>
            <a:ext cx="268247" cy="493819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5308" y="7629487"/>
            <a:ext cx="268247" cy="493819"/>
          </a:xfrm>
          <a:prstGeom prst="rect">
            <a:avLst/>
          </a:prstGeom>
        </p:spPr>
      </p:pic>
      <p:grpSp>
        <p:nvGrpSpPr>
          <p:cNvPr id="18" name="Grupo 17" descr="forma masculina">
            <a:extLst>
              <a:ext uri="{FF2B5EF4-FFF2-40B4-BE49-F238E27FC236}">
                <a16:creationId xmlns:a16="http://schemas.microsoft.com/office/drawing/2014/main" id="{508952A6-9245-4509-B02F-09D929DF1F0A}"/>
              </a:ext>
            </a:extLst>
          </p:cNvPr>
          <p:cNvGrpSpPr/>
          <p:nvPr/>
        </p:nvGrpSpPr>
        <p:grpSpPr>
          <a:xfrm>
            <a:off x="2530196" y="7626418"/>
            <a:ext cx="285024" cy="496888"/>
            <a:chOff x="3022841" y="3784600"/>
            <a:chExt cx="285024" cy="496888"/>
          </a:xfrm>
          <a:solidFill>
            <a:schemeClr val="accent1"/>
          </a:solidFill>
        </p:grpSpPr>
        <p:sp>
          <p:nvSpPr>
            <p:cNvPr id="19" name="Elipse 174">
              <a:extLst>
                <a:ext uri="{FF2B5EF4-FFF2-40B4-BE49-F238E27FC236}">
                  <a16:creationId xmlns:a16="http://schemas.microsoft.com/office/drawing/2014/main" id="{1955C2BD-3813-4075-A88D-DB58DCCF355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7849" y="3784600"/>
              <a:ext cx="95008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" name="Forma libre 175">
              <a:extLst>
                <a:ext uri="{FF2B5EF4-FFF2-40B4-BE49-F238E27FC236}">
                  <a16:creationId xmlns:a16="http://schemas.microsoft.com/office/drawing/2014/main" id="{C03E2438-87FB-4BD0-97F4-41E401CA38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22841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9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4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2 w 90"/>
                <a:gd name="T15" fmla="*/ 44 h 121"/>
                <a:gd name="T16" fmla="*/ 5 w 90"/>
                <a:gd name="T17" fmla="*/ 53 h 121"/>
                <a:gd name="T18" fmla="*/ 14 w 90"/>
                <a:gd name="T19" fmla="*/ 50 h 121"/>
                <a:gd name="T20" fmla="*/ 25 w 90"/>
                <a:gd name="T21" fmla="*/ 27 h 121"/>
                <a:gd name="T22" fmla="*/ 25 w 90"/>
                <a:gd name="T23" fmla="*/ 55 h 121"/>
                <a:gd name="T24" fmla="*/ 25 w 90"/>
                <a:gd name="T25" fmla="*/ 56 h 121"/>
                <a:gd name="T26" fmla="*/ 25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9 w 90"/>
                <a:gd name="T35" fmla="*/ 65 h 121"/>
                <a:gd name="T36" fmla="*/ 49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8 w 90"/>
                <a:gd name="T53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9" y="4"/>
                    <a:pt x="69" y="4"/>
                    <a:pt x="69" y="4"/>
                  </a:cubicBezTo>
                  <a:cubicBezTo>
                    <a:pt x="68" y="1"/>
                    <a:pt x="65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3" y="1"/>
                    <a:pt x="21" y="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0" y="47"/>
                    <a:pt x="2" y="51"/>
                    <a:pt x="5" y="53"/>
                  </a:cubicBezTo>
                  <a:cubicBezTo>
                    <a:pt x="8" y="54"/>
                    <a:pt x="12" y="53"/>
                    <a:pt x="14" y="50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25" y="112"/>
                    <a:pt x="25" y="112"/>
                    <a:pt x="25" y="112"/>
                  </a:cubicBezTo>
                  <a:cubicBezTo>
                    <a:pt x="25" y="117"/>
                    <a:pt x="29" y="121"/>
                    <a:pt x="33" y="121"/>
                  </a:cubicBezTo>
                  <a:cubicBezTo>
                    <a:pt x="38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7"/>
                    <a:pt x="53" y="121"/>
                    <a:pt x="57" y="121"/>
                  </a:cubicBezTo>
                  <a:cubicBezTo>
                    <a:pt x="62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8" y="53"/>
                    <a:pt x="82" y="54"/>
                    <a:pt x="85" y="53"/>
                  </a:cubicBezTo>
                  <a:cubicBezTo>
                    <a:pt x="89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24" name="Grupo 23" descr="forma femenina">
            <a:extLst>
              <a:ext uri="{FF2B5EF4-FFF2-40B4-BE49-F238E27FC236}">
                <a16:creationId xmlns:a16="http://schemas.microsoft.com/office/drawing/2014/main" id="{5EDBF58C-0EF6-4E09-8AFD-52613190404A}"/>
              </a:ext>
            </a:extLst>
          </p:cNvPr>
          <p:cNvGrpSpPr/>
          <p:nvPr/>
        </p:nvGrpSpPr>
        <p:grpSpPr>
          <a:xfrm>
            <a:off x="2871861" y="7626418"/>
            <a:ext cx="270774" cy="496888"/>
            <a:chOff x="4479631" y="3784600"/>
            <a:chExt cx="270774" cy="496888"/>
          </a:xfrm>
          <a:solidFill>
            <a:schemeClr val="accent3"/>
          </a:solidFill>
        </p:grpSpPr>
        <p:sp>
          <p:nvSpPr>
            <p:cNvPr id="25" name="Elipse 184">
              <a:extLst>
                <a:ext uri="{FF2B5EF4-FFF2-40B4-BE49-F238E27FC236}">
                  <a16:creationId xmlns:a16="http://schemas.microsoft.com/office/drawing/2014/main" id="{71559DA6-9C75-4FAD-8373-67FC21F68AF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65138" y="3784600"/>
              <a:ext cx="95008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6" name="Forma libre 185">
              <a:extLst>
                <a:ext uri="{FF2B5EF4-FFF2-40B4-BE49-F238E27FC236}">
                  <a16:creationId xmlns:a16="http://schemas.microsoft.com/office/drawing/2014/main" id="{C0B64822-817F-4233-9BFC-1CB2A02B5AA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479631" y="3895725"/>
              <a:ext cx="270774" cy="385763"/>
            </a:xfrm>
            <a:custGeom>
              <a:avLst/>
              <a:gdLst>
                <a:gd name="T0" fmla="*/ 83 w 85"/>
                <a:gd name="T1" fmla="*/ 44 h 121"/>
                <a:gd name="T2" fmla="*/ 64 w 85"/>
                <a:gd name="T3" fmla="*/ 4 h 121"/>
                <a:gd name="T4" fmla="*/ 56 w 85"/>
                <a:gd name="T5" fmla="*/ 0 h 121"/>
                <a:gd name="T6" fmla="*/ 56 w 85"/>
                <a:gd name="T7" fmla="*/ 0 h 121"/>
                <a:gd name="T8" fmla="*/ 52 w 85"/>
                <a:gd name="T9" fmla="*/ 0 h 121"/>
                <a:gd name="T10" fmla="*/ 32 w 85"/>
                <a:gd name="T11" fmla="*/ 0 h 121"/>
                <a:gd name="T12" fmla="*/ 28 w 85"/>
                <a:gd name="T13" fmla="*/ 0 h 121"/>
                <a:gd name="T14" fmla="*/ 28 w 85"/>
                <a:gd name="T15" fmla="*/ 0 h 121"/>
                <a:gd name="T16" fmla="*/ 21 w 85"/>
                <a:gd name="T17" fmla="*/ 4 h 121"/>
                <a:gd name="T18" fmla="*/ 1 w 85"/>
                <a:gd name="T19" fmla="*/ 44 h 121"/>
                <a:gd name="T20" fmla="*/ 4 w 85"/>
                <a:gd name="T21" fmla="*/ 53 h 121"/>
                <a:gd name="T22" fmla="*/ 13 w 85"/>
                <a:gd name="T23" fmla="*/ 50 h 121"/>
                <a:gd name="T24" fmla="*/ 25 w 85"/>
                <a:gd name="T25" fmla="*/ 25 h 121"/>
                <a:gd name="T26" fmla="*/ 26 w 85"/>
                <a:gd name="T27" fmla="*/ 40 h 121"/>
                <a:gd name="T28" fmla="*/ 13 w 85"/>
                <a:gd name="T29" fmla="*/ 72 h 121"/>
                <a:gd name="T30" fmla="*/ 16 w 85"/>
                <a:gd name="T31" fmla="*/ 77 h 121"/>
                <a:gd name="T32" fmla="*/ 27 w 85"/>
                <a:gd name="T33" fmla="*/ 77 h 121"/>
                <a:gd name="T34" fmla="*/ 27 w 85"/>
                <a:gd name="T35" fmla="*/ 114 h 121"/>
                <a:gd name="T36" fmla="*/ 33 w 85"/>
                <a:gd name="T37" fmla="*/ 121 h 121"/>
                <a:gd name="T38" fmla="*/ 33 w 85"/>
                <a:gd name="T39" fmla="*/ 121 h 121"/>
                <a:gd name="T40" fmla="*/ 40 w 85"/>
                <a:gd name="T41" fmla="*/ 114 h 121"/>
                <a:gd name="T42" fmla="*/ 40 w 85"/>
                <a:gd name="T43" fmla="*/ 77 h 121"/>
                <a:gd name="T44" fmla="*/ 44 w 85"/>
                <a:gd name="T45" fmla="*/ 77 h 121"/>
                <a:gd name="T46" fmla="*/ 44 w 85"/>
                <a:gd name="T47" fmla="*/ 114 h 121"/>
                <a:gd name="T48" fmla="*/ 51 w 85"/>
                <a:gd name="T49" fmla="*/ 121 h 121"/>
                <a:gd name="T50" fmla="*/ 57 w 85"/>
                <a:gd name="T51" fmla="*/ 114 h 121"/>
                <a:gd name="T52" fmla="*/ 57 w 85"/>
                <a:gd name="T53" fmla="*/ 77 h 121"/>
                <a:gd name="T54" fmla="*/ 68 w 85"/>
                <a:gd name="T55" fmla="*/ 77 h 121"/>
                <a:gd name="T56" fmla="*/ 72 w 85"/>
                <a:gd name="T57" fmla="*/ 72 h 121"/>
                <a:gd name="T58" fmla="*/ 58 w 85"/>
                <a:gd name="T59" fmla="*/ 40 h 121"/>
                <a:gd name="T60" fmla="*/ 59 w 85"/>
                <a:gd name="T61" fmla="*/ 25 h 121"/>
                <a:gd name="T62" fmla="*/ 71 w 85"/>
                <a:gd name="T63" fmla="*/ 50 h 121"/>
                <a:gd name="T64" fmla="*/ 80 w 85"/>
                <a:gd name="T65" fmla="*/ 53 h 121"/>
                <a:gd name="T66" fmla="*/ 83 w 85"/>
                <a:gd name="T67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5" h="121">
                  <a:moveTo>
                    <a:pt x="83" y="44"/>
                  </a:moveTo>
                  <a:cubicBezTo>
                    <a:pt x="64" y="4"/>
                    <a:pt x="64" y="4"/>
                    <a:pt x="64" y="4"/>
                  </a:cubicBezTo>
                  <a:cubicBezTo>
                    <a:pt x="62" y="1"/>
                    <a:pt x="59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12" y="74"/>
                    <a:pt x="13" y="77"/>
                    <a:pt x="16" y="7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114"/>
                    <a:pt x="27" y="114"/>
                    <a:pt x="27" y="114"/>
                  </a:cubicBezTo>
                  <a:cubicBezTo>
                    <a:pt x="27" y="118"/>
                    <a:pt x="30" y="121"/>
                    <a:pt x="33" y="121"/>
                  </a:cubicBezTo>
                  <a:cubicBezTo>
                    <a:pt x="33" y="121"/>
                    <a:pt x="33" y="121"/>
                    <a:pt x="33" y="121"/>
                  </a:cubicBezTo>
                  <a:cubicBezTo>
                    <a:pt x="37" y="121"/>
                    <a:pt x="40" y="118"/>
                    <a:pt x="40" y="114"/>
                  </a:cubicBezTo>
                  <a:cubicBezTo>
                    <a:pt x="40" y="77"/>
                    <a:pt x="40" y="77"/>
                    <a:pt x="40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114"/>
                    <a:pt x="44" y="114"/>
                    <a:pt x="44" y="114"/>
                  </a:cubicBezTo>
                  <a:cubicBezTo>
                    <a:pt x="44" y="118"/>
                    <a:pt x="47" y="121"/>
                    <a:pt x="51" y="121"/>
                  </a:cubicBezTo>
                  <a:cubicBezTo>
                    <a:pt x="54" y="121"/>
                    <a:pt x="57" y="118"/>
                    <a:pt x="57" y="114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68" y="77"/>
                    <a:pt x="68" y="77"/>
                    <a:pt x="68" y="77"/>
                  </a:cubicBezTo>
                  <a:cubicBezTo>
                    <a:pt x="71" y="77"/>
                    <a:pt x="73" y="74"/>
                    <a:pt x="72" y="72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71" y="50"/>
                    <a:pt x="71" y="50"/>
                    <a:pt x="71" y="50"/>
                  </a:cubicBezTo>
                  <a:cubicBezTo>
                    <a:pt x="73" y="53"/>
                    <a:pt x="77" y="54"/>
                    <a:pt x="80" y="53"/>
                  </a:cubicBezTo>
                  <a:cubicBezTo>
                    <a:pt x="83" y="51"/>
                    <a:pt x="85" y="47"/>
                    <a:pt x="83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27" name="Grupo 26" descr="icono de lápiz y papel">
            <a:extLst>
              <a:ext uri="{FF2B5EF4-FFF2-40B4-BE49-F238E27FC236}">
                <a16:creationId xmlns:a16="http://schemas.microsoft.com/office/drawing/2014/main" id="{CD02CDDB-16A0-4015-AE88-EA5958854E17}"/>
              </a:ext>
            </a:extLst>
          </p:cNvPr>
          <p:cNvGrpSpPr/>
          <p:nvPr/>
        </p:nvGrpSpPr>
        <p:grpSpPr>
          <a:xfrm>
            <a:off x="518123" y="1980971"/>
            <a:ext cx="628650" cy="631825"/>
            <a:chOff x="2765425" y="8172450"/>
            <a:chExt cx="628650" cy="631825"/>
          </a:xfrm>
        </p:grpSpPr>
        <p:sp>
          <p:nvSpPr>
            <p:cNvPr id="28" name="Elipse 169">
              <a:extLst>
                <a:ext uri="{FF2B5EF4-FFF2-40B4-BE49-F238E27FC236}">
                  <a16:creationId xmlns:a16="http://schemas.microsoft.com/office/drawing/2014/main" id="{BB0E7498-C5A0-46BC-9AEA-01973B690F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5425" y="8172450"/>
              <a:ext cx="628650" cy="631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9" name="Forma libre 192">
              <a:extLst>
                <a:ext uri="{FF2B5EF4-FFF2-40B4-BE49-F238E27FC236}">
                  <a16:creationId xmlns:a16="http://schemas.microsoft.com/office/drawing/2014/main" id="{BD6C034F-BEB0-4F21-93A9-851988BCBCE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05125" y="8248650"/>
              <a:ext cx="457200" cy="454025"/>
            </a:xfrm>
            <a:custGeom>
              <a:avLst/>
              <a:gdLst>
                <a:gd name="T0" fmla="*/ 115 w 144"/>
                <a:gd name="T1" fmla="*/ 38 h 143"/>
                <a:gd name="T2" fmla="*/ 110 w 144"/>
                <a:gd name="T3" fmla="*/ 0 h 143"/>
                <a:gd name="T4" fmla="*/ 0 w 144"/>
                <a:gd name="T5" fmla="*/ 143 h 143"/>
                <a:gd name="T6" fmla="*/ 110 w 144"/>
                <a:gd name="T7" fmla="*/ 87 h 143"/>
                <a:gd name="T8" fmla="*/ 137 w 144"/>
                <a:gd name="T9" fmla="*/ 38 h 143"/>
                <a:gd name="T10" fmla="*/ 5 w 144"/>
                <a:gd name="T11" fmla="*/ 138 h 143"/>
                <a:gd name="T12" fmla="*/ 106 w 144"/>
                <a:gd name="T13" fmla="*/ 5 h 143"/>
                <a:gd name="T14" fmla="*/ 97 w 144"/>
                <a:gd name="T15" fmla="*/ 55 h 143"/>
                <a:gd name="T16" fmla="*/ 64 w 144"/>
                <a:gd name="T17" fmla="*/ 60 h 143"/>
                <a:gd name="T18" fmla="*/ 74 w 144"/>
                <a:gd name="T19" fmla="*/ 78 h 143"/>
                <a:gd name="T20" fmla="*/ 14 w 144"/>
                <a:gd name="T21" fmla="*/ 83 h 143"/>
                <a:gd name="T22" fmla="*/ 51 w 144"/>
                <a:gd name="T23" fmla="*/ 101 h 143"/>
                <a:gd name="T24" fmla="*/ 14 w 144"/>
                <a:gd name="T25" fmla="*/ 106 h 143"/>
                <a:gd name="T26" fmla="*/ 46 w 144"/>
                <a:gd name="T27" fmla="*/ 129 h 143"/>
                <a:gd name="T28" fmla="*/ 106 w 144"/>
                <a:gd name="T29" fmla="*/ 92 h 143"/>
                <a:gd name="T30" fmla="*/ 52 w 144"/>
                <a:gd name="T31" fmla="*/ 111 h 143"/>
                <a:gd name="T32" fmla="*/ 51 w 144"/>
                <a:gd name="T33" fmla="*/ 124 h 143"/>
                <a:gd name="T34" fmla="*/ 69 w 144"/>
                <a:gd name="T35" fmla="*/ 122 h 143"/>
                <a:gd name="T36" fmla="*/ 116 w 144"/>
                <a:gd name="T37" fmla="*/ 42 h 143"/>
                <a:gd name="T38" fmla="*/ 69 w 144"/>
                <a:gd name="T39" fmla="*/ 122 h 143"/>
                <a:gd name="T40" fmla="*/ 120 w 144"/>
                <a:gd name="T41" fmla="*/ 39 h 143"/>
                <a:gd name="T42" fmla="*/ 136 w 144"/>
                <a:gd name="T43" fmla="*/ 55 h 143"/>
                <a:gd name="T44" fmla="*/ 120 w 144"/>
                <a:gd name="T45" fmla="*/ 52 h 143"/>
                <a:gd name="T46" fmla="*/ 66 w 144"/>
                <a:gd name="T47" fmla="*/ 112 h 143"/>
                <a:gd name="T48" fmla="*/ 55 w 144"/>
                <a:gd name="T49" fmla="*/ 14 h 143"/>
                <a:gd name="T50" fmla="*/ 14 w 144"/>
                <a:gd name="T51" fmla="*/ 60 h 143"/>
                <a:gd name="T52" fmla="*/ 55 w 144"/>
                <a:gd name="T53" fmla="*/ 14 h 143"/>
                <a:gd name="T54" fmla="*/ 18 w 144"/>
                <a:gd name="T55" fmla="*/ 55 h 143"/>
                <a:gd name="T56" fmla="*/ 50 w 144"/>
                <a:gd name="T57" fmla="*/ 19 h 143"/>
                <a:gd name="T58" fmla="*/ 34 w 144"/>
                <a:gd name="T59" fmla="*/ 44 h 143"/>
                <a:gd name="T60" fmla="*/ 48 w 144"/>
                <a:gd name="T61" fmla="*/ 53 h 143"/>
                <a:gd name="T62" fmla="*/ 44 w 144"/>
                <a:gd name="T63" fmla="*/ 33 h 143"/>
                <a:gd name="T64" fmla="*/ 25 w 144"/>
                <a:gd name="T65" fmla="*/ 33 h 143"/>
                <a:gd name="T66" fmla="*/ 21 w 144"/>
                <a:gd name="T67" fmla="*/ 53 h 143"/>
                <a:gd name="T68" fmla="*/ 34 w 144"/>
                <a:gd name="T69" fmla="*/ 44 h 143"/>
                <a:gd name="T70" fmla="*/ 39 w 144"/>
                <a:gd name="T71" fmla="*/ 33 h 143"/>
                <a:gd name="T72" fmla="*/ 30 w 144"/>
                <a:gd name="T73" fmla="*/ 33 h 143"/>
                <a:gd name="T74" fmla="*/ 64 w 144"/>
                <a:gd name="T75" fmla="*/ 14 h 143"/>
                <a:gd name="T76" fmla="*/ 97 w 144"/>
                <a:gd name="T77" fmla="*/ 19 h 143"/>
                <a:gd name="T78" fmla="*/ 64 w 144"/>
                <a:gd name="T79" fmla="*/ 14 h 143"/>
                <a:gd name="T80" fmla="*/ 97 w 144"/>
                <a:gd name="T81" fmla="*/ 35 h 143"/>
                <a:gd name="T82" fmla="*/ 64 w 144"/>
                <a:gd name="T83" fmla="*/ 39 h 143"/>
                <a:gd name="T84" fmla="*/ 14 w 144"/>
                <a:gd name="T85" fmla="*/ 124 h 143"/>
                <a:gd name="T86" fmla="*/ 18 w 144"/>
                <a:gd name="T87" fmla="*/ 129 h 143"/>
                <a:gd name="T88" fmla="*/ 14 w 144"/>
                <a:gd name="T89" fmla="*/ 124 h 143"/>
                <a:gd name="T90" fmla="*/ 28 w 144"/>
                <a:gd name="T91" fmla="*/ 124 h 143"/>
                <a:gd name="T92" fmla="*/ 23 w 144"/>
                <a:gd name="T93" fmla="*/ 129 h 143"/>
                <a:gd name="T94" fmla="*/ 32 w 144"/>
                <a:gd name="T95" fmla="*/ 124 h 143"/>
                <a:gd name="T96" fmla="*/ 37 w 144"/>
                <a:gd name="T97" fmla="*/ 129 h 143"/>
                <a:gd name="T98" fmla="*/ 32 w 144"/>
                <a:gd name="T99" fmla="*/ 12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4" h="143">
                  <a:moveTo>
                    <a:pt x="137" y="38"/>
                  </a:moveTo>
                  <a:cubicBezTo>
                    <a:pt x="129" y="29"/>
                    <a:pt x="118" y="35"/>
                    <a:pt x="115" y="38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10" y="143"/>
                    <a:pt x="110" y="143"/>
                    <a:pt x="110" y="143"/>
                  </a:cubicBezTo>
                  <a:cubicBezTo>
                    <a:pt x="110" y="87"/>
                    <a:pt x="110" y="87"/>
                    <a:pt x="110" y="87"/>
                  </a:cubicBezTo>
                  <a:cubicBezTo>
                    <a:pt x="137" y="60"/>
                    <a:pt x="137" y="60"/>
                    <a:pt x="137" y="60"/>
                  </a:cubicBezTo>
                  <a:cubicBezTo>
                    <a:pt x="144" y="54"/>
                    <a:pt x="144" y="44"/>
                    <a:pt x="137" y="38"/>
                  </a:cubicBezTo>
                  <a:close/>
                  <a:moveTo>
                    <a:pt x="106" y="138"/>
                  </a:moveTo>
                  <a:cubicBezTo>
                    <a:pt x="5" y="138"/>
                    <a:pt x="5" y="138"/>
                    <a:pt x="5" y="138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6" y="47"/>
                    <a:pt x="106" y="47"/>
                    <a:pt x="106" y="47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64" y="55"/>
                    <a:pt x="64" y="55"/>
                    <a:pt x="64" y="55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92" y="60"/>
                    <a:pt x="92" y="60"/>
                    <a:pt x="92" y="60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14" y="78"/>
                    <a:pt x="14" y="78"/>
                    <a:pt x="14" y="78"/>
                  </a:cubicBezTo>
                  <a:cubicBezTo>
                    <a:pt x="14" y="83"/>
                    <a:pt x="14" y="83"/>
                    <a:pt x="14" y="83"/>
                  </a:cubicBezTo>
                  <a:cubicBezTo>
                    <a:pt x="69" y="83"/>
                    <a:pt x="69" y="83"/>
                    <a:pt x="69" y="83"/>
                  </a:cubicBezTo>
                  <a:cubicBezTo>
                    <a:pt x="51" y="101"/>
                    <a:pt x="51" y="101"/>
                    <a:pt x="51" y="101"/>
                  </a:cubicBezTo>
                  <a:cubicBezTo>
                    <a:pt x="14" y="101"/>
                    <a:pt x="14" y="101"/>
                    <a:pt x="14" y="101"/>
                  </a:cubicBezTo>
                  <a:cubicBezTo>
                    <a:pt x="14" y="106"/>
                    <a:pt x="14" y="106"/>
                    <a:pt x="14" y="106"/>
                  </a:cubicBezTo>
                  <a:cubicBezTo>
                    <a:pt x="47" y="106"/>
                    <a:pt x="47" y="106"/>
                    <a:pt x="47" y="106"/>
                  </a:cubicBezTo>
                  <a:cubicBezTo>
                    <a:pt x="46" y="129"/>
                    <a:pt x="46" y="129"/>
                    <a:pt x="46" y="129"/>
                  </a:cubicBezTo>
                  <a:cubicBezTo>
                    <a:pt x="70" y="127"/>
                    <a:pt x="70" y="127"/>
                    <a:pt x="70" y="127"/>
                  </a:cubicBezTo>
                  <a:cubicBezTo>
                    <a:pt x="106" y="92"/>
                    <a:pt x="106" y="92"/>
                    <a:pt x="106" y="92"/>
                  </a:cubicBezTo>
                  <a:cubicBezTo>
                    <a:pt x="106" y="138"/>
                    <a:pt x="106" y="138"/>
                    <a:pt x="106" y="138"/>
                  </a:cubicBezTo>
                  <a:close/>
                  <a:moveTo>
                    <a:pt x="52" y="111"/>
                  </a:moveTo>
                  <a:cubicBezTo>
                    <a:pt x="64" y="123"/>
                    <a:pt x="64" y="123"/>
                    <a:pt x="64" y="123"/>
                  </a:cubicBezTo>
                  <a:cubicBezTo>
                    <a:pt x="51" y="124"/>
                    <a:pt x="51" y="124"/>
                    <a:pt x="51" y="124"/>
                  </a:cubicBezTo>
                  <a:lnTo>
                    <a:pt x="52" y="111"/>
                  </a:lnTo>
                  <a:close/>
                  <a:moveTo>
                    <a:pt x="69" y="122"/>
                  </a:moveTo>
                  <a:cubicBezTo>
                    <a:pt x="53" y="106"/>
                    <a:pt x="53" y="106"/>
                    <a:pt x="53" y="106"/>
                  </a:cubicBezTo>
                  <a:cubicBezTo>
                    <a:pt x="116" y="42"/>
                    <a:pt x="116" y="42"/>
                    <a:pt x="116" y="42"/>
                  </a:cubicBezTo>
                  <a:cubicBezTo>
                    <a:pt x="133" y="59"/>
                    <a:pt x="133" y="59"/>
                    <a:pt x="133" y="59"/>
                  </a:cubicBezTo>
                  <a:lnTo>
                    <a:pt x="69" y="122"/>
                  </a:lnTo>
                  <a:close/>
                  <a:moveTo>
                    <a:pt x="136" y="55"/>
                  </a:moveTo>
                  <a:cubicBezTo>
                    <a:pt x="120" y="39"/>
                    <a:pt x="120" y="39"/>
                    <a:pt x="120" y="39"/>
                  </a:cubicBezTo>
                  <a:cubicBezTo>
                    <a:pt x="122" y="38"/>
                    <a:pt x="128" y="35"/>
                    <a:pt x="134" y="41"/>
                  </a:cubicBezTo>
                  <a:cubicBezTo>
                    <a:pt x="138" y="45"/>
                    <a:pt x="139" y="51"/>
                    <a:pt x="136" y="55"/>
                  </a:cubicBezTo>
                  <a:close/>
                  <a:moveTo>
                    <a:pt x="63" y="109"/>
                  </a:moveTo>
                  <a:cubicBezTo>
                    <a:pt x="120" y="52"/>
                    <a:pt x="120" y="52"/>
                    <a:pt x="120" y="52"/>
                  </a:cubicBezTo>
                  <a:cubicBezTo>
                    <a:pt x="123" y="55"/>
                    <a:pt x="123" y="55"/>
                    <a:pt x="123" y="55"/>
                  </a:cubicBezTo>
                  <a:cubicBezTo>
                    <a:pt x="66" y="112"/>
                    <a:pt x="66" y="112"/>
                    <a:pt x="66" y="112"/>
                  </a:cubicBezTo>
                  <a:lnTo>
                    <a:pt x="63" y="109"/>
                  </a:lnTo>
                  <a:close/>
                  <a:moveTo>
                    <a:pt x="55" y="14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5" y="14"/>
                    <a:pt x="55" y="14"/>
                    <a:pt x="55" y="14"/>
                  </a:cubicBezTo>
                  <a:close/>
                  <a:moveTo>
                    <a:pt x="50" y="55"/>
                  </a:moveTo>
                  <a:cubicBezTo>
                    <a:pt x="18" y="55"/>
                    <a:pt x="18" y="55"/>
                    <a:pt x="18" y="55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50" y="19"/>
                    <a:pt x="50" y="19"/>
                    <a:pt x="50" y="19"/>
                  </a:cubicBezTo>
                  <a:cubicBezTo>
                    <a:pt x="50" y="55"/>
                    <a:pt x="50" y="55"/>
                    <a:pt x="50" y="55"/>
                  </a:cubicBezTo>
                  <a:close/>
                  <a:moveTo>
                    <a:pt x="34" y="44"/>
                  </a:moveTo>
                  <a:cubicBezTo>
                    <a:pt x="39" y="44"/>
                    <a:pt x="44" y="48"/>
                    <a:pt x="44" y="53"/>
                  </a:cubicBezTo>
                  <a:cubicBezTo>
                    <a:pt x="48" y="53"/>
                    <a:pt x="48" y="53"/>
                    <a:pt x="48" y="53"/>
                  </a:cubicBezTo>
                  <a:cubicBezTo>
                    <a:pt x="48" y="47"/>
                    <a:pt x="44" y="42"/>
                    <a:pt x="39" y="40"/>
                  </a:cubicBezTo>
                  <a:cubicBezTo>
                    <a:pt x="42" y="39"/>
                    <a:pt x="44" y="36"/>
                    <a:pt x="44" y="33"/>
                  </a:cubicBezTo>
                  <a:cubicBezTo>
                    <a:pt x="44" y="27"/>
                    <a:pt x="39" y="23"/>
                    <a:pt x="34" y="23"/>
                  </a:cubicBezTo>
                  <a:cubicBezTo>
                    <a:pt x="29" y="23"/>
                    <a:pt x="25" y="27"/>
                    <a:pt x="25" y="33"/>
                  </a:cubicBezTo>
                  <a:cubicBezTo>
                    <a:pt x="25" y="36"/>
                    <a:pt x="27" y="39"/>
                    <a:pt x="29" y="40"/>
                  </a:cubicBezTo>
                  <a:cubicBezTo>
                    <a:pt x="24" y="42"/>
                    <a:pt x="21" y="47"/>
                    <a:pt x="21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48"/>
                    <a:pt x="29" y="44"/>
                    <a:pt x="34" y="44"/>
                  </a:cubicBezTo>
                  <a:close/>
                  <a:moveTo>
                    <a:pt x="34" y="28"/>
                  </a:moveTo>
                  <a:cubicBezTo>
                    <a:pt x="37" y="28"/>
                    <a:pt x="39" y="30"/>
                    <a:pt x="39" y="33"/>
                  </a:cubicBezTo>
                  <a:cubicBezTo>
                    <a:pt x="39" y="35"/>
                    <a:pt x="37" y="37"/>
                    <a:pt x="34" y="37"/>
                  </a:cubicBezTo>
                  <a:cubicBezTo>
                    <a:pt x="32" y="37"/>
                    <a:pt x="30" y="35"/>
                    <a:pt x="30" y="33"/>
                  </a:cubicBezTo>
                  <a:cubicBezTo>
                    <a:pt x="30" y="30"/>
                    <a:pt x="32" y="28"/>
                    <a:pt x="34" y="28"/>
                  </a:cubicBezTo>
                  <a:close/>
                  <a:moveTo>
                    <a:pt x="64" y="14"/>
                  </a:moveTo>
                  <a:cubicBezTo>
                    <a:pt x="97" y="14"/>
                    <a:pt x="97" y="14"/>
                    <a:pt x="97" y="14"/>
                  </a:cubicBezTo>
                  <a:cubicBezTo>
                    <a:pt x="97" y="19"/>
                    <a:pt x="97" y="19"/>
                    <a:pt x="97" y="19"/>
                  </a:cubicBezTo>
                  <a:cubicBezTo>
                    <a:pt x="64" y="19"/>
                    <a:pt x="64" y="19"/>
                    <a:pt x="64" y="19"/>
                  </a:cubicBezTo>
                  <a:lnTo>
                    <a:pt x="64" y="14"/>
                  </a:lnTo>
                  <a:close/>
                  <a:moveTo>
                    <a:pt x="64" y="35"/>
                  </a:moveTo>
                  <a:cubicBezTo>
                    <a:pt x="97" y="35"/>
                    <a:pt x="97" y="35"/>
                    <a:pt x="97" y="35"/>
                  </a:cubicBezTo>
                  <a:cubicBezTo>
                    <a:pt x="97" y="39"/>
                    <a:pt x="97" y="39"/>
                    <a:pt x="97" y="39"/>
                  </a:cubicBezTo>
                  <a:cubicBezTo>
                    <a:pt x="64" y="39"/>
                    <a:pt x="64" y="39"/>
                    <a:pt x="64" y="39"/>
                  </a:cubicBezTo>
                  <a:lnTo>
                    <a:pt x="64" y="35"/>
                  </a:lnTo>
                  <a:close/>
                  <a:moveTo>
                    <a:pt x="14" y="124"/>
                  </a:moveTo>
                  <a:cubicBezTo>
                    <a:pt x="18" y="124"/>
                    <a:pt x="18" y="124"/>
                    <a:pt x="18" y="124"/>
                  </a:cubicBezTo>
                  <a:cubicBezTo>
                    <a:pt x="18" y="129"/>
                    <a:pt x="18" y="129"/>
                    <a:pt x="18" y="129"/>
                  </a:cubicBezTo>
                  <a:cubicBezTo>
                    <a:pt x="14" y="129"/>
                    <a:pt x="14" y="129"/>
                    <a:pt x="14" y="129"/>
                  </a:cubicBezTo>
                  <a:lnTo>
                    <a:pt x="14" y="124"/>
                  </a:lnTo>
                  <a:close/>
                  <a:moveTo>
                    <a:pt x="23" y="124"/>
                  </a:moveTo>
                  <a:cubicBezTo>
                    <a:pt x="28" y="124"/>
                    <a:pt x="28" y="124"/>
                    <a:pt x="28" y="124"/>
                  </a:cubicBezTo>
                  <a:cubicBezTo>
                    <a:pt x="28" y="129"/>
                    <a:pt x="28" y="129"/>
                    <a:pt x="28" y="129"/>
                  </a:cubicBezTo>
                  <a:cubicBezTo>
                    <a:pt x="23" y="129"/>
                    <a:pt x="23" y="129"/>
                    <a:pt x="23" y="129"/>
                  </a:cubicBezTo>
                  <a:lnTo>
                    <a:pt x="23" y="124"/>
                  </a:lnTo>
                  <a:close/>
                  <a:moveTo>
                    <a:pt x="32" y="124"/>
                  </a:moveTo>
                  <a:cubicBezTo>
                    <a:pt x="37" y="124"/>
                    <a:pt x="37" y="124"/>
                    <a:pt x="37" y="124"/>
                  </a:cubicBezTo>
                  <a:cubicBezTo>
                    <a:pt x="37" y="129"/>
                    <a:pt x="37" y="129"/>
                    <a:pt x="37" y="129"/>
                  </a:cubicBezTo>
                  <a:cubicBezTo>
                    <a:pt x="32" y="129"/>
                    <a:pt x="32" y="129"/>
                    <a:pt x="32" y="129"/>
                  </a:cubicBezTo>
                  <a:lnTo>
                    <a:pt x="32" y="124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sp>
        <p:nvSpPr>
          <p:cNvPr id="31" name="CuadroTexto 30"/>
          <p:cNvSpPr txBox="1"/>
          <p:nvPr/>
        </p:nvSpPr>
        <p:spPr>
          <a:xfrm>
            <a:off x="1431093" y="1652530"/>
            <a:ext cx="492564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300" u="sng" dirty="0">
                <a:latin typeface="+mj-lt"/>
              </a:rPr>
              <a:t>¿</a:t>
            </a:r>
            <a:r>
              <a:rPr lang="es-CL" sz="1300" b="1" u="sng" dirty="0">
                <a:latin typeface="+mj-lt"/>
              </a:rPr>
              <a:t>Qué es un cabildo?</a:t>
            </a:r>
          </a:p>
          <a:p>
            <a:r>
              <a:rPr lang="es-ES" sz="1300" dirty="0">
                <a:latin typeface="+mj-lt"/>
              </a:rPr>
              <a:t>Es una reunión pública donde se invita a toda la comunidad a participar, en la cual las personas pueden dar su opinión personal y debatir sobre diversos temas.</a:t>
            </a:r>
          </a:p>
          <a:p>
            <a:endParaRPr lang="es-ES" sz="1300" dirty="0">
              <a:latin typeface="+mj-lt"/>
            </a:endParaRPr>
          </a:p>
          <a:p>
            <a:r>
              <a:rPr lang="es-ES" sz="1300" b="1" u="sng" dirty="0">
                <a:latin typeface="+mj-lt"/>
              </a:rPr>
              <a:t>¿Quién puede participar?</a:t>
            </a:r>
          </a:p>
          <a:p>
            <a:r>
              <a:rPr lang="es-ES" sz="1300" dirty="0">
                <a:latin typeface="+mj-lt"/>
              </a:rPr>
              <a:t>Espacio abierto para toda la comunidad odontológica.</a:t>
            </a:r>
          </a:p>
          <a:p>
            <a:endParaRPr lang="es-ES" sz="1300" b="1" u="sng" dirty="0">
              <a:latin typeface="+mj-lt"/>
            </a:endParaRPr>
          </a:p>
          <a:p>
            <a:r>
              <a:rPr lang="es-ES" sz="1300" b="1" u="sng" dirty="0">
                <a:latin typeface="+mj-lt"/>
              </a:rPr>
              <a:t>¿Quién puede organizar un cabildo odontológico?</a:t>
            </a:r>
          </a:p>
          <a:p>
            <a:endParaRPr lang="es-ES" sz="1300" b="1" u="sng" dirty="0">
              <a:latin typeface="+mj-lt"/>
            </a:endParaRPr>
          </a:p>
          <a:p>
            <a:r>
              <a:rPr lang="es-ES" sz="1300" dirty="0">
                <a:latin typeface="+mj-lt"/>
              </a:rPr>
              <a:t>La Directiva del Colegio lo dirigirá en RM y los Presidentes de cada Regional o su representante en cada región.</a:t>
            </a:r>
          </a:p>
          <a:p>
            <a:endParaRPr lang="es-ES" sz="1300" dirty="0">
              <a:latin typeface="+mj-lt"/>
            </a:endParaRPr>
          </a:p>
          <a:p>
            <a:r>
              <a:rPr lang="es-ES" sz="1300" b="1" u="sng" dirty="0">
                <a:latin typeface="+mj-lt"/>
              </a:rPr>
              <a:t>¿Qué pasará con los acuerdo de mi cabildo odontológico local?</a:t>
            </a:r>
          </a:p>
          <a:p>
            <a:r>
              <a:rPr lang="es-ES" sz="1300" dirty="0">
                <a:latin typeface="+mj-lt"/>
              </a:rPr>
              <a:t>Localmente se realizará una síntesis del proceso, describiendo la participación e incluyendo todas las conclusiones en cada región a lo largo del país. El proceso de síntesis se realizará de manera abierta y transparente, y todas las actas quedarán a disposición.</a:t>
            </a:r>
          </a:p>
          <a:p>
            <a:endParaRPr lang="es-ES" sz="1300" b="1" u="sng" dirty="0">
              <a:latin typeface="+mj-lt"/>
            </a:endParaRPr>
          </a:p>
          <a:p>
            <a:r>
              <a:rPr lang="es-ES" sz="1300" b="1" u="sng" dirty="0">
                <a:latin typeface="+mj-lt"/>
              </a:rPr>
              <a:t>¿Qué necesito para organizar mi cabildo odontológico local?</a:t>
            </a:r>
          </a:p>
          <a:p>
            <a:r>
              <a:rPr lang="es-ES" sz="1300" dirty="0">
                <a:latin typeface="+mj-lt"/>
              </a:rPr>
              <a:t>Un espacio de reunión. Papel y lápiz para tomar acta. Imprimir o compartir las preguntas de discusión con los/as asistentes. Imprimir una lista de asistencia.</a:t>
            </a:r>
          </a:p>
          <a:p>
            <a:endParaRPr lang="es-ES" sz="1200" b="1" u="sng" dirty="0"/>
          </a:p>
          <a:p>
            <a:endParaRPr lang="en-US" sz="1200" b="1" u="sng" dirty="0"/>
          </a:p>
        </p:txBody>
      </p:sp>
      <p:sp>
        <p:nvSpPr>
          <p:cNvPr id="32" name="CuadroTexto 31"/>
          <p:cNvSpPr txBox="1"/>
          <p:nvPr/>
        </p:nvSpPr>
        <p:spPr>
          <a:xfrm>
            <a:off x="1846898" y="8323293"/>
            <a:ext cx="3837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#</a:t>
            </a:r>
            <a:r>
              <a:rPr lang="es-CL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SaludBucal:UnDerechodeTod@s</a:t>
            </a:r>
            <a:r>
              <a:rPr lang="es-CL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610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3725" y="474480"/>
            <a:ext cx="6000418" cy="6102589"/>
          </a:xfrm>
        </p:spPr>
        <p:txBody>
          <a:bodyPr anchor="t"/>
          <a:lstStyle/>
          <a:p>
            <a:pPr algn="ctr">
              <a:lnSpc>
                <a:spcPct val="100000"/>
              </a:lnSpc>
            </a:pPr>
            <a:r>
              <a:rPr lang="es-ES" sz="2800" dirty="0"/>
              <a:t>Metodología </a:t>
            </a:r>
            <a:br>
              <a:rPr lang="es-ES" sz="1600" dirty="0"/>
            </a:br>
            <a:br>
              <a:rPr lang="es-ES" sz="1600" dirty="0"/>
            </a:br>
            <a:br>
              <a:rPr lang="es-ES" sz="1200" dirty="0"/>
            </a:br>
            <a:br>
              <a:rPr lang="es-ES" sz="1600" dirty="0"/>
            </a:br>
            <a:br>
              <a:rPr lang="es-ES" sz="1600" dirty="0"/>
            </a:br>
            <a:r>
              <a:rPr lang="es-ES" sz="1600" dirty="0"/>
              <a:t>- Se divide a la asamblea en grupos de mínimo 6 y máximo 10 personas en donde cada grupo tendrá un moderador o moderadora (quien da las palabras, y toma el tiempo, buscando que todos tengan tiempos similares para exponer) y un vocero o vocera (que expondrá en la plenaria las principales conclusiones del grupo).</a:t>
            </a:r>
            <a:br>
              <a:rPr lang="es-ES" sz="1600" dirty="0"/>
            </a:br>
            <a:br>
              <a:rPr lang="es-ES" sz="1400" dirty="0"/>
            </a:br>
            <a:br>
              <a:rPr lang="es-ES" sz="1200" dirty="0"/>
            </a:br>
            <a:r>
              <a:rPr lang="es-ES" sz="1200" dirty="0"/>
              <a:t> </a:t>
            </a:r>
            <a:br>
              <a:rPr lang="es-ES" sz="1200" dirty="0"/>
            </a:br>
            <a:br>
              <a:rPr lang="es-ES" sz="1200" dirty="0"/>
            </a:br>
            <a:r>
              <a:rPr lang="es-ES" sz="1600" dirty="0"/>
              <a:t>- Sentarse en círculo para un diálogo fraterno y de igual a igual. </a:t>
            </a:r>
            <a:br>
              <a:rPr lang="es-ES" sz="1200" dirty="0"/>
            </a:br>
            <a:br>
              <a:rPr lang="es-ES" sz="1200" dirty="0"/>
            </a:br>
            <a:br>
              <a:rPr lang="es-ES" sz="1200" dirty="0"/>
            </a:br>
            <a:br>
              <a:rPr lang="es-ES" sz="1200" dirty="0"/>
            </a:br>
            <a:br>
              <a:rPr lang="es-ES" sz="1200" dirty="0"/>
            </a:br>
            <a:r>
              <a:rPr lang="es-ES" sz="1600" dirty="0"/>
              <a:t>- Conversación grupal</a:t>
            </a:r>
            <a:br>
              <a:rPr lang="es-ES" sz="1600" dirty="0"/>
            </a:br>
            <a:br>
              <a:rPr lang="es-ES" sz="1200" dirty="0"/>
            </a:br>
            <a:br>
              <a:rPr lang="es-ES" sz="1200" dirty="0"/>
            </a:br>
            <a:br>
              <a:rPr lang="es-ES" sz="1200" dirty="0"/>
            </a:br>
            <a:br>
              <a:rPr lang="es-ES" sz="1200" dirty="0"/>
            </a:br>
            <a:r>
              <a:rPr lang="es-ES" sz="1600" dirty="0"/>
              <a:t>- Exposición de conclusiones en plenaria</a:t>
            </a:r>
            <a:endParaRPr lang="en-US" sz="1600" dirty="0"/>
          </a:p>
        </p:txBody>
      </p:sp>
      <p:grpSp>
        <p:nvGrpSpPr>
          <p:cNvPr id="4" name="Grupo 3" descr="icono de grupo de personas">
            <a:extLst>
              <a:ext uri="{FF2B5EF4-FFF2-40B4-BE49-F238E27FC236}">
                <a16:creationId xmlns:a16="http://schemas.microsoft.com/office/drawing/2014/main" id="{943DDABF-5AD6-4FA1-8ED0-CEF2D5A0F79D}"/>
              </a:ext>
            </a:extLst>
          </p:cNvPr>
          <p:cNvGrpSpPr/>
          <p:nvPr/>
        </p:nvGrpSpPr>
        <p:grpSpPr>
          <a:xfrm>
            <a:off x="3197990" y="4562056"/>
            <a:ext cx="539749" cy="628650"/>
            <a:chOff x="5026025" y="8172450"/>
            <a:chExt cx="631825" cy="631825"/>
          </a:xfrm>
        </p:grpSpPr>
        <p:sp>
          <p:nvSpPr>
            <p:cNvPr id="5" name="Elipse 172">
              <a:extLst>
                <a:ext uri="{FF2B5EF4-FFF2-40B4-BE49-F238E27FC236}">
                  <a16:creationId xmlns:a16="http://schemas.microsoft.com/office/drawing/2014/main" id="{F486E625-8953-4C0F-8A62-E6D18D8F8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6025" y="8172450"/>
              <a:ext cx="631825" cy="631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" name="Forma libre 193">
              <a:extLst>
                <a:ext uri="{FF2B5EF4-FFF2-40B4-BE49-F238E27FC236}">
                  <a16:creationId xmlns:a16="http://schemas.microsoft.com/office/drawing/2014/main" id="{EDD65F57-849F-46A3-ADD2-FD1DC650E3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18100" y="8248650"/>
              <a:ext cx="450850" cy="454025"/>
            </a:xfrm>
            <a:custGeom>
              <a:avLst/>
              <a:gdLst>
                <a:gd name="T0" fmla="*/ 83 w 142"/>
                <a:gd name="T1" fmla="*/ 42 h 143"/>
                <a:gd name="T2" fmla="*/ 39 w 142"/>
                <a:gd name="T3" fmla="*/ 62 h 143"/>
                <a:gd name="T4" fmla="*/ 53 w 142"/>
                <a:gd name="T5" fmla="*/ 104 h 143"/>
                <a:gd name="T6" fmla="*/ 90 w 142"/>
                <a:gd name="T7" fmla="*/ 143 h 143"/>
                <a:gd name="T8" fmla="*/ 104 w 142"/>
                <a:gd name="T9" fmla="*/ 104 h 143"/>
                <a:gd name="T10" fmla="*/ 103 w 142"/>
                <a:gd name="T11" fmla="*/ 62 h 143"/>
                <a:gd name="T12" fmla="*/ 90 w 142"/>
                <a:gd name="T13" fmla="*/ 99 h 143"/>
                <a:gd name="T14" fmla="*/ 85 w 142"/>
                <a:gd name="T15" fmla="*/ 72 h 143"/>
                <a:gd name="T16" fmla="*/ 74 w 142"/>
                <a:gd name="T17" fmla="*/ 138 h 143"/>
                <a:gd name="T18" fmla="*/ 69 w 142"/>
                <a:gd name="T19" fmla="*/ 106 h 143"/>
                <a:gd name="T20" fmla="*/ 58 w 142"/>
                <a:gd name="T21" fmla="*/ 138 h 143"/>
                <a:gd name="T22" fmla="*/ 53 w 142"/>
                <a:gd name="T23" fmla="*/ 72 h 143"/>
                <a:gd name="T24" fmla="*/ 44 w 142"/>
                <a:gd name="T25" fmla="*/ 99 h 143"/>
                <a:gd name="T26" fmla="*/ 60 w 142"/>
                <a:gd name="T27" fmla="*/ 46 h 143"/>
                <a:gd name="T28" fmla="*/ 99 w 142"/>
                <a:gd name="T29" fmla="*/ 62 h 143"/>
                <a:gd name="T30" fmla="*/ 71 w 142"/>
                <a:gd name="T31" fmla="*/ 37 h 143"/>
                <a:gd name="T32" fmla="*/ 71 w 142"/>
                <a:gd name="T33" fmla="*/ 0 h 143"/>
                <a:gd name="T34" fmla="*/ 71 w 142"/>
                <a:gd name="T35" fmla="*/ 37 h 143"/>
                <a:gd name="T36" fmla="*/ 85 w 142"/>
                <a:gd name="T37" fmla="*/ 19 h 143"/>
                <a:gd name="T38" fmla="*/ 58 w 142"/>
                <a:gd name="T39" fmla="*/ 19 h 143"/>
                <a:gd name="T40" fmla="*/ 44 w 142"/>
                <a:gd name="T41" fmla="*/ 123 h 143"/>
                <a:gd name="T42" fmla="*/ 48 w 142"/>
                <a:gd name="T43" fmla="*/ 108 h 143"/>
                <a:gd name="T44" fmla="*/ 38 w 142"/>
                <a:gd name="T45" fmla="*/ 133 h 143"/>
                <a:gd name="T46" fmla="*/ 12 w 142"/>
                <a:gd name="T47" fmla="*/ 123 h 143"/>
                <a:gd name="T48" fmla="*/ 0 w 142"/>
                <a:gd name="T49" fmla="*/ 99 h 143"/>
                <a:gd name="T50" fmla="*/ 21 w 142"/>
                <a:gd name="T51" fmla="*/ 51 h 143"/>
                <a:gd name="T52" fmla="*/ 37 w 142"/>
                <a:gd name="T53" fmla="*/ 55 h 143"/>
                <a:gd name="T54" fmla="*/ 5 w 142"/>
                <a:gd name="T55" fmla="*/ 72 h 143"/>
                <a:gd name="T56" fmla="*/ 12 w 142"/>
                <a:gd name="T57" fmla="*/ 95 h 143"/>
                <a:gd name="T58" fmla="*/ 16 w 142"/>
                <a:gd name="T59" fmla="*/ 78 h 143"/>
                <a:gd name="T60" fmla="*/ 22 w 142"/>
                <a:gd name="T61" fmla="*/ 129 h 143"/>
                <a:gd name="T62" fmla="*/ 28 w 142"/>
                <a:gd name="T63" fmla="*/ 101 h 143"/>
                <a:gd name="T64" fmla="*/ 32 w 142"/>
                <a:gd name="T65" fmla="*/ 129 h 143"/>
                <a:gd name="T66" fmla="*/ 44 w 142"/>
                <a:gd name="T67" fmla="*/ 123 h 143"/>
                <a:gd name="T68" fmla="*/ 48 w 142"/>
                <a:gd name="T69" fmla="*/ 28 h 143"/>
                <a:gd name="T70" fmla="*/ 12 w 142"/>
                <a:gd name="T71" fmla="*/ 28 h 143"/>
                <a:gd name="T72" fmla="*/ 30 w 142"/>
                <a:gd name="T73" fmla="*/ 14 h 143"/>
                <a:gd name="T74" fmla="*/ 30 w 142"/>
                <a:gd name="T75" fmla="*/ 42 h 143"/>
                <a:gd name="T76" fmla="*/ 30 w 142"/>
                <a:gd name="T77" fmla="*/ 14 h 143"/>
                <a:gd name="T78" fmla="*/ 142 w 142"/>
                <a:gd name="T79" fmla="*/ 99 h 143"/>
                <a:gd name="T80" fmla="*/ 131 w 142"/>
                <a:gd name="T81" fmla="*/ 123 h 143"/>
                <a:gd name="T82" fmla="*/ 105 w 142"/>
                <a:gd name="T83" fmla="*/ 134 h 143"/>
                <a:gd name="T84" fmla="*/ 94 w 142"/>
                <a:gd name="T85" fmla="*/ 108 h 143"/>
                <a:gd name="T86" fmla="*/ 99 w 142"/>
                <a:gd name="T87" fmla="*/ 123 h 143"/>
                <a:gd name="T88" fmla="*/ 110 w 142"/>
                <a:gd name="T89" fmla="*/ 129 h 143"/>
                <a:gd name="T90" fmla="*/ 115 w 142"/>
                <a:gd name="T91" fmla="*/ 101 h 143"/>
                <a:gd name="T92" fmla="*/ 121 w 142"/>
                <a:gd name="T93" fmla="*/ 129 h 143"/>
                <a:gd name="T94" fmla="*/ 126 w 142"/>
                <a:gd name="T95" fmla="*/ 78 h 143"/>
                <a:gd name="T96" fmla="*/ 131 w 142"/>
                <a:gd name="T97" fmla="*/ 95 h 143"/>
                <a:gd name="T98" fmla="*/ 138 w 142"/>
                <a:gd name="T99" fmla="*/ 72 h 143"/>
                <a:gd name="T100" fmla="*/ 106 w 142"/>
                <a:gd name="T101" fmla="*/ 55 h 143"/>
                <a:gd name="T102" fmla="*/ 122 w 142"/>
                <a:gd name="T103" fmla="*/ 51 h 143"/>
                <a:gd name="T104" fmla="*/ 113 w 142"/>
                <a:gd name="T105" fmla="*/ 46 h 143"/>
                <a:gd name="T106" fmla="*/ 113 w 142"/>
                <a:gd name="T107" fmla="*/ 10 h 143"/>
                <a:gd name="T108" fmla="*/ 113 w 142"/>
                <a:gd name="T109" fmla="*/ 46 h 143"/>
                <a:gd name="T110" fmla="*/ 126 w 142"/>
                <a:gd name="T111" fmla="*/ 28 h 143"/>
                <a:gd name="T112" fmla="*/ 99 w 142"/>
                <a:gd name="T113" fmla="*/ 28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42" h="143">
                  <a:moveTo>
                    <a:pt x="103" y="62"/>
                  </a:moveTo>
                  <a:cubicBezTo>
                    <a:pt x="103" y="51"/>
                    <a:pt x="94" y="42"/>
                    <a:pt x="83" y="42"/>
                  </a:cubicBezTo>
                  <a:cubicBezTo>
                    <a:pt x="60" y="42"/>
                    <a:pt x="60" y="42"/>
                    <a:pt x="60" y="42"/>
                  </a:cubicBezTo>
                  <a:cubicBezTo>
                    <a:pt x="48" y="42"/>
                    <a:pt x="39" y="51"/>
                    <a:pt x="39" y="62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53" y="104"/>
                    <a:pt x="53" y="104"/>
                    <a:pt x="53" y="104"/>
                  </a:cubicBezTo>
                  <a:cubicBezTo>
                    <a:pt x="53" y="143"/>
                    <a:pt x="53" y="143"/>
                    <a:pt x="53" y="143"/>
                  </a:cubicBezTo>
                  <a:cubicBezTo>
                    <a:pt x="90" y="143"/>
                    <a:pt x="90" y="143"/>
                    <a:pt x="90" y="143"/>
                  </a:cubicBezTo>
                  <a:cubicBezTo>
                    <a:pt x="90" y="104"/>
                    <a:pt x="90" y="104"/>
                    <a:pt x="90" y="104"/>
                  </a:cubicBezTo>
                  <a:cubicBezTo>
                    <a:pt x="104" y="104"/>
                    <a:pt x="104" y="104"/>
                    <a:pt x="104" y="104"/>
                  </a:cubicBezTo>
                  <a:cubicBezTo>
                    <a:pt x="104" y="62"/>
                    <a:pt x="104" y="62"/>
                    <a:pt x="104" y="62"/>
                  </a:cubicBezTo>
                  <a:lnTo>
                    <a:pt x="103" y="62"/>
                  </a:lnTo>
                  <a:close/>
                  <a:moveTo>
                    <a:pt x="99" y="99"/>
                  </a:moveTo>
                  <a:cubicBezTo>
                    <a:pt x="90" y="99"/>
                    <a:pt x="90" y="99"/>
                    <a:pt x="90" y="99"/>
                  </a:cubicBezTo>
                  <a:cubicBezTo>
                    <a:pt x="90" y="72"/>
                    <a:pt x="90" y="72"/>
                    <a:pt x="90" y="72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85" y="138"/>
                    <a:pt x="85" y="138"/>
                    <a:pt x="85" y="138"/>
                  </a:cubicBezTo>
                  <a:cubicBezTo>
                    <a:pt x="74" y="138"/>
                    <a:pt x="74" y="138"/>
                    <a:pt x="74" y="138"/>
                  </a:cubicBezTo>
                  <a:cubicBezTo>
                    <a:pt x="74" y="106"/>
                    <a:pt x="74" y="106"/>
                    <a:pt x="74" y="106"/>
                  </a:cubicBezTo>
                  <a:cubicBezTo>
                    <a:pt x="69" y="106"/>
                    <a:pt x="69" y="106"/>
                    <a:pt x="69" y="106"/>
                  </a:cubicBezTo>
                  <a:cubicBezTo>
                    <a:pt x="69" y="138"/>
                    <a:pt x="69" y="138"/>
                    <a:pt x="69" y="138"/>
                  </a:cubicBezTo>
                  <a:cubicBezTo>
                    <a:pt x="58" y="138"/>
                    <a:pt x="58" y="138"/>
                    <a:pt x="58" y="138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54"/>
                    <a:pt x="51" y="46"/>
                    <a:pt x="60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92" y="46"/>
                    <a:pt x="99" y="53"/>
                    <a:pt x="99" y="62"/>
                  </a:cubicBezTo>
                  <a:cubicBezTo>
                    <a:pt x="99" y="99"/>
                    <a:pt x="99" y="99"/>
                    <a:pt x="99" y="99"/>
                  </a:cubicBezTo>
                  <a:close/>
                  <a:moveTo>
                    <a:pt x="71" y="37"/>
                  </a:moveTo>
                  <a:cubicBezTo>
                    <a:pt x="81" y="37"/>
                    <a:pt x="90" y="29"/>
                    <a:pt x="90" y="19"/>
                  </a:cubicBezTo>
                  <a:cubicBezTo>
                    <a:pt x="90" y="9"/>
                    <a:pt x="81" y="0"/>
                    <a:pt x="71" y="0"/>
                  </a:cubicBezTo>
                  <a:cubicBezTo>
                    <a:pt x="61" y="0"/>
                    <a:pt x="53" y="9"/>
                    <a:pt x="53" y="19"/>
                  </a:cubicBezTo>
                  <a:cubicBezTo>
                    <a:pt x="53" y="29"/>
                    <a:pt x="61" y="37"/>
                    <a:pt x="71" y="37"/>
                  </a:cubicBezTo>
                  <a:close/>
                  <a:moveTo>
                    <a:pt x="71" y="5"/>
                  </a:moveTo>
                  <a:cubicBezTo>
                    <a:pt x="79" y="5"/>
                    <a:pt x="85" y="11"/>
                    <a:pt x="85" y="19"/>
                  </a:cubicBezTo>
                  <a:cubicBezTo>
                    <a:pt x="85" y="26"/>
                    <a:pt x="79" y="33"/>
                    <a:pt x="71" y="33"/>
                  </a:cubicBezTo>
                  <a:cubicBezTo>
                    <a:pt x="64" y="33"/>
                    <a:pt x="58" y="26"/>
                    <a:pt x="58" y="19"/>
                  </a:cubicBezTo>
                  <a:cubicBezTo>
                    <a:pt x="58" y="11"/>
                    <a:pt x="64" y="5"/>
                    <a:pt x="71" y="5"/>
                  </a:cubicBezTo>
                  <a:close/>
                  <a:moveTo>
                    <a:pt x="44" y="123"/>
                  </a:moveTo>
                  <a:cubicBezTo>
                    <a:pt x="44" y="108"/>
                    <a:pt x="44" y="108"/>
                    <a:pt x="44" y="108"/>
                  </a:cubicBezTo>
                  <a:cubicBezTo>
                    <a:pt x="48" y="108"/>
                    <a:pt x="48" y="108"/>
                    <a:pt x="48" y="108"/>
                  </a:cubicBezTo>
                  <a:cubicBezTo>
                    <a:pt x="48" y="123"/>
                    <a:pt x="48" y="123"/>
                    <a:pt x="48" y="123"/>
                  </a:cubicBezTo>
                  <a:cubicBezTo>
                    <a:pt x="48" y="129"/>
                    <a:pt x="44" y="133"/>
                    <a:pt x="38" y="133"/>
                  </a:cubicBezTo>
                  <a:cubicBezTo>
                    <a:pt x="22" y="133"/>
                    <a:pt x="22" y="133"/>
                    <a:pt x="22" y="133"/>
                  </a:cubicBezTo>
                  <a:cubicBezTo>
                    <a:pt x="16" y="133"/>
                    <a:pt x="12" y="129"/>
                    <a:pt x="12" y="123"/>
                  </a:cubicBezTo>
                  <a:cubicBezTo>
                    <a:pt x="12" y="99"/>
                    <a:pt x="12" y="99"/>
                    <a:pt x="12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60"/>
                    <a:pt x="10" y="51"/>
                    <a:pt x="21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12" y="55"/>
                    <a:pt x="5" y="63"/>
                    <a:pt x="5" y="72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2" y="78"/>
                    <a:pt x="12" y="78"/>
                    <a:pt x="12" y="78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6" y="123"/>
                    <a:pt x="16" y="123"/>
                    <a:pt x="16" y="123"/>
                  </a:cubicBezTo>
                  <a:cubicBezTo>
                    <a:pt x="16" y="126"/>
                    <a:pt x="19" y="129"/>
                    <a:pt x="22" y="129"/>
                  </a:cubicBezTo>
                  <a:cubicBezTo>
                    <a:pt x="28" y="129"/>
                    <a:pt x="28" y="129"/>
                    <a:pt x="28" y="129"/>
                  </a:cubicBezTo>
                  <a:cubicBezTo>
                    <a:pt x="28" y="101"/>
                    <a:pt x="28" y="101"/>
                    <a:pt x="28" y="101"/>
                  </a:cubicBezTo>
                  <a:cubicBezTo>
                    <a:pt x="32" y="101"/>
                    <a:pt x="32" y="101"/>
                    <a:pt x="32" y="101"/>
                  </a:cubicBezTo>
                  <a:cubicBezTo>
                    <a:pt x="32" y="129"/>
                    <a:pt x="32" y="129"/>
                    <a:pt x="32" y="129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41" y="129"/>
                    <a:pt x="44" y="126"/>
                    <a:pt x="44" y="123"/>
                  </a:cubicBezTo>
                  <a:close/>
                  <a:moveTo>
                    <a:pt x="30" y="46"/>
                  </a:moveTo>
                  <a:cubicBezTo>
                    <a:pt x="40" y="46"/>
                    <a:pt x="48" y="38"/>
                    <a:pt x="48" y="28"/>
                  </a:cubicBezTo>
                  <a:cubicBezTo>
                    <a:pt x="48" y="18"/>
                    <a:pt x="40" y="10"/>
                    <a:pt x="30" y="10"/>
                  </a:cubicBezTo>
                  <a:cubicBezTo>
                    <a:pt x="20" y="10"/>
                    <a:pt x="12" y="18"/>
                    <a:pt x="12" y="28"/>
                  </a:cubicBezTo>
                  <a:cubicBezTo>
                    <a:pt x="12" y="38"/>
                    <a:pt x="20" y="46"/>
                    <a:pt x="30" y="46"/>
                  </a:cubicBezTo>
                  <a:close/>
                  <a:moveTo>
                    <a:pt x="30" y="14"/>
                  </a:moveTo>
                  <a:cubicBezTo>
                    <a:pt x="38" y="14"/>
                    <a:pt x="44" y="20"/>
                    <a:pt x="44" y="28"/>
                  </a:cubicBezTo>
                  <a:cubicBezTo>
                    <a:pt x="44" y="36"/>
                    <a:pt x="38" y="42"/>
                    <a:pt x="30" y="42"/>
                  </a:cubicBezTo>
                  <a:cubicBezTo>
                    <a:pt x="22" y="42"/>
                    <a:pt x="16" y="36"/>
                    <a:pt x="16" y="28"/>
                  </a:cubicBezTo>
                  <a:cubicBezTo>
                    <a:pt x="16" y="20"/>
                    <a:pt x="22" y="14"/>
                    <a:pt x="30" y="14"/>
                  </a:cubicBezTo>
                  <a:close/>
                  <a:moveTo>
                    <a:pt x="142" y="72"/>
                  </a:moveTo>
                  <a:cubicBezTo>
                    <a:pt x="142" y="99"/>
                    <a:pt x="142" y="99"/>
                    <a:pt x="142" y="99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1" y="123"/>
                    <a:pt x="131" y="123"/>
                    <a:pt x="131" y="123"/>
                  </a:cubicBezTo>
                  <a:cubicBezTo>
                    <a:pt x="131" y="129"/>
                    <a:pt x="126" y="134"/>
                    <a:pt x="121" y="134"/>
                  </a:cubicBezTo>
                  <a:cubicBezTo>
                    <a:pt x="105" y="134"/>
                    <a:pt x="105" y="134"/>
                    <a:pt x="105" y="134"/>
                  </a:cubicBezTo>
                  <a:cubicBezTo>
                    <a:pt x="99" y="134"/>
                    <a:pt x="94" y="129"/>
                    <a:pt x="94" y="123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99" y="123"/>
                    <a:pt x="99" y="123"/>
                    <a:pt x="99" y="123"/>
                  </a:cubicBezTo>
                  <a:cubicBezTo>
                    <a:pt x="99" y="126"/>
                    <a:pt x="101" y="129"/>
                    <a:pt x="105" y="129"/>
                  </a:cubicBezTo>
                  <a:cubicBezTo>
                    <a:pt x="110" y="129"/>
                    <a:pt x="110" y="129"/>
                    <a:pt x="110" y="129"/>
                  </a:cubicBezTo>
                  <a:cubicBezTo>
                    <a:pt x="110" y="101"/>
                    <a:pt x="110" y="101"/>
                    <a:pt x="110" y="101"/>
                  </a:cubicBezTo>
                  <a:cubicBezTo>
                    <a:pt x="115" y="101"/>
                    <a:pt x="115" y="101"/>
                    <a:pt x="115" y="101"/>
                  </a:cubicBezTo>
                  <a:cubicBezTo>
                    <a:pt x="115" y="129"/>
                    <a:pt x="115" y="129"/>
                    <a:pt x="115" y="129"/>
                  </a:cubicBezTo>
                  <a:cubicBezTo>
                    <a:pt x="121" y="129"/>
                    <a:pt x="121" y="129"/>
                    <a:pt x="121" y="129"/>
                  </a:cubicBezTo>
                  <a:cubicBezTo>
                    <a:pt x="124" y="129"/>
                    <a:pt x="126" y="126"/>
                    <a:pt x="126" y="123"/>
                  </a:cubicBezTo>
                  <a:cubicBezTo>
                    <a:pt x="126" y="78"/>
                    <a:pt x="126" y="78"/>
                    <a:pt x="126" y="78"/>
                  </a:cubicBezTo>
                  <a:cubicBezTo>
                    <a:pt x="131" y="78"/>
                    <a:pt x="131" y="78"/>
                    <a:pt x="131" y="78"/>
                  </a:cubicBezTo>
                  <a:cubicBezTo>
                    <a:pt x="131" y="95"/>
                    <a:pt x="131" y="95"/>
                    <a:pt x="131" y="95"/>
                  </a:cubicBezTo>
                  <a:cubicBezTo>
                    <a:pt x="138" y="95"/>
                    <a:pt x="138" y="95"/>
                    <a:pt x="138" y="95"/>
                  </a:cubicBezTo>
                  <a:cubicBezTo>
                    <a:pt x="138" y="72"/>
                    <a:pt x="138" y="72"/>
                    <a:pt x="138" y="72"/>
                  </a:cubicBezTo>
                  <a:cubicBezTo>
                    <a:pt x="138" y="63"/>
                    <a:pt x="131" y="55"/>
                    <a:pt x="122" y="55"/>
                  </a:cubicBezTo>
                  <a:cubicBezTo>
                    <a:pt x="106" y="55"/>
                    <a:pt x="106" y="55"/>
                    <a:pt x="106" y="55"/>
                  </a:cubicBezTo>
                  <a:cubicBezTo>
                    <a:pt x="106" y="51"/>
                    <a:pt x="106" y="51"/>
                    <a:pt x="106" y="51"/>
                  </a:cubicBezTo>
                  <a:cubicBezTo>
                    <a:pt x="122" y="51"/>
                    <a:pt x="122" y="51"/>
                    <a:pt x="122" y="51"/>
                  </a:cubicBezTo>
                  <a:cubicBezTo>
                    <a:pt x="133" y="51"/>
                    <a:pt x="142" y="60"/>
                    <a:pt x="142" y="72"/>
                  </a:cubicBezTo>
                  <a:close/>
                  <a:moveTo>
                    <a:pt x="113" y="46"/>
                  </a:moveTo>
                  <a:cubicBezTo>
                    <a:pt x="123" y="46"/>
                    <a:pt x="131" y="38"/>
                    <a:pt x="131" y="28"/>
                  </a:cubicBezTo>
                  <a:cubicBezTo>
                    <a:pt x="131" y="18"/>
                    <a:pt x="123" y="10"/>
                    <a:pt x="113" y="10"/>
                  </a:cubicBezTo>
                  <a:cubicBezTo>
                    <a:pt x="103" y="10"/>
                    <a:pt x="94" y="18"/>
                    <a:pt x="94" y="28"/>
                  </a:cubicBezTo>
                  <a:cubicBezTo>
                    <a:pt x="94" y="38"/>
                    <a:pt x="103" y="46"/>
                    <a:pt x="113" y="46"/>
                  </a:cubicBezTo>
                  <a:close/>
                  <a:moveTo>
                    <a:pt x="113" y="14"/>
                  </a:moveTo>
                  <a:cubicBezTo>
                    <a:pt x="120" y="14"/>
                    <a:pt x="126" y="20"/>
                    <a:pt x="126" y="28"/>
                  </a:cubicBezTo>
                  <a:cubicBezTo>
                    <a:pt x="126" y="36"/>
                    <a:pt x="120" y="42"/>
                    <a:pt x="113" y="42"/>
                  </a:cubicBezTo>
                  <a:cubicBezTo>
                    <a:pt x="105" y="42"/>
                    <a:pt x="99" y="36"/>
                    <a:pt x="99" y="28"/>
                  </a:cubicBezTo>
                  <a:cubicBezTo>
                    <a:pt x="99" y="20"/>
                    <a:pt x="105" y="14"/>
                    <a:pt x="113" y="14"/>
                  </a:cubicBez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7" name="Grupo 6" descr="icono de conversación">
            <a:extLst>
              <a:ext uri="{FF2B5EF4-FFF2-40B4-BE49-F238E27FC236}">
                <a16:creationId xmlns:a16="http://schemas.microsoft.com/office/drawing/2014/main" id="{2EC56E8E-7B65-4DFD-B74A-7744DB881AF4}"/>
              </a:ext>
            </a:extLst>
          </p:cNvPr>
          <p:cNvGrpSpPr/>
          <p:nvPr/>
        </p:nvGrpSpPr>
        <p:grpSpPr>
          <a:xfrm>
            <a:off x="3075417" y="3377186"/>
            <a:ext cx="693956" cy="700696"/>
            <a:chOff x="3517900" y="7426325"/>
            <a:chExt cx="631825" cy="628650"/>
          </a:xfrm>
        </p:grpSpPr>
        <p:sp>
          <p:nvSpPr>
            <p:cNvPr id="8" name="Elipse 178">
              <a:extLst>
                <a:ext uri="{FF2B5EF4-FFF2-40B4-BE49-F238E27FC236}">
                  <a16:creationId xmlns:a16="http://schemas.microsoft.com/office/drawing/2014/main" id="{3CF804A5-AC61-40E2-A73C-44F5F5D5A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7900" y="7426325"/>
              <a:ext cx="631825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" name="Forma libre 187">
              <a:extLst>
                <a:ext uri="{FF2B5EF4-FFF2-40B4-BE49-F238E27FC236}">
                  <a16:creationId xmlns:a16="http://schemas.microsoft.com/office/drawing/2014/main" id="{B2C004F5-671C-4112-861D-D392688F3F0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54425" y="7496175"/>
              <a:ext cx="393700" cy="454025"/>
            </a:xfrm>
            <a:custGeom>
              <a:avLst/>
              <a:gdLst>
                <a:gd name="T0" fmla="*/ 25 w 124"/>
                <a:gd name="T1" fmla="*/ 58 h 143"/>
                <a:gd name="T2" fmla="*/ 0 w 124"/>
                <a:gd name="T3" fmla="*/ 101 h 143"/>
                <a:gd name="T4" fmla="*/ 11 w 124"/>
                <a:gd name="T5" fmla="*/ 143 h 143"/>
                <a:gd name="T6" fmla="*/ 50 w 124"/>
                <a:gd name="T7" fmla="*/ 120 h 143"/>
                <a:gd name="T8" fmla="*/ 25 w 124"/>
                <a:gd name="T9" fmla="*/ 62 h 143"/>
                <a:gd name="T10" fmla="*/ 14 w 124"/>
                <a:gd name="T11" fmla="*/ 74 h 143"/>
                <a:gd name="T12" fmla="*/ 39 w 124"/>
                <a:gd name="T13" fmla="*/ 115 h 143"/>
                <a:gd name="T14" fmla="*/ 34 w 124"/>
                <a:gd name="T15" fmla="*/ 138 h 143"/>
                <a:gd name="T16" fmla="*/ 23 w 124"/>
                <a:gd name="T17" fmla="*/ 122 h 143"/>
                <a:gd name="T18" fmla="*/ 16 w 124"/>
                <a:gd name="T19" fmla="*/ 104 h 143"/>
                <a:gd name="T20" fmla="*/ 4 w 124"/>
                <a:gd name="T21" fmla="*/ 115 h 143"/>
                <a:gd name="T22" fmla="*/ 25 w 124"/>
                <a:gd name="T23" fmla="*/ 90 h 143"/>
                <a:gd name="T24" fmla="*/ 46 w 124"/>
                <a:gd name="T25" fmla="*/ 115 h 143"/>
                <a:gd name="T26" fmla="*/ 98 w 124"/>
                <a:gd name="T27" fmla="*/ 58 h 143"/>
                <a:gd name="T28" fmla="*/ 73 w 124"/>
                <a:gd name="T29" fmla="*/ 101 h 143"/>
                <a:gd name="T30" fmla="*/ 85 w 124"/>
                <a:gd name="T31" fmla="*/ 143 h 143"/>
                <a:gd name="T32" fmla="*/ 124 w 124"/>
                <a:gd name="T33" fmla="*/ 120 h 143"/>
                <a:gd name="T34" fmla="*/ 98 w 124"/>
                <a:gd name="T35" fmla="*/ 62 h 143"/>
                <a:gd name="T36" fmla="*/ 87 w 124"/>
                <a:gd name="T37" fmla="*/ 74 h 143"/>
                <a:gd name="T38" fmla="*/ 112 w 124"/>
                <a:gd name="T39" fmla="*/ 115 h 143"/>
                <a:gd name="T40" fmla="*/ 108 w 124"/>
                <a:gd name="T41" fmla="*/ 138 h 143"/>
                <a:gd name="T42" fmla="*/ 96 w 124"/>
                <a:gd name="T43" fmla="*/ 122 h 143"/>
                <a:gd name="T44" fmla="*/ 89 w 124"/>
                <a:gd name="T45" fmla="*/ 104 h 143"/>
                <a:gd name="T46" fmla="*/ 78 w 124"/>
                <a:gd name="T47" fmla="*/ 115 h 143"/>
                <a:gd name="T48" fmla="*/ 98 w 124"/>
                <a:gd name="T49" fmla="*/ 90 h 143"/>
                <a:gd name="T50" fmla="*/ 119 w 124"/>
                <a:gd name="T51" fmla="*/ 115 h 143"/>
                <a:gd name="T52" fmla="*/ 96 w 124"/>
                <a:gd name="T53" fmla="*/ 46 h 143"/>
                <a:gd name="T54" fmla="*/ 96 w 124"/>
                <a:gd name="T55" fmla="*/ 10 h 143"/>
                <a:gd name="T56" fmla="*/ 69 w 124"/>
                <a:gd name="T57" fmla="*/ 0 h 143"/>
                <a:gd name="T58" fmla="*/ 20 w 124"/>
                <a:gd name="T59" fmla="*/ 30 h 143"/>
                <a:gd name="T60" fmla="*/ 30 w 124"/>
                <a:gd name="T61" fmla="*/ 46 h 143"/>
                <a:gd name="T62" fmla="*/ 48 w 124"/>
                <a:gd name="T63" fmla="*/ 39 h 143"/>
                <a:gd name="T64" fmla="*/ 92 w 124"/>
                <a:gd name="T65" fmla="*/ 55 h 143"/>
                <a:gd name="T66" fmla="*/ 40 w 124"/>
                <a:gd name="T67" fmla="*/ 32 h 143"/>
                <a:gd name="T68" fmla="*/ 27 w 124"/>
                <a:gd name="T69" fmla="*/ 32 h 143"/>
                <a:gd name="T70" fmla="*/ 27 w 124"/>
                <a:gd name="T71" fmla="*/ 5 h 143"/>
                <a:gd name="T72" fmla="*/ 71 w 124"/>
                <a:gd name="T73" fmla="*/ 10 h 143"/>
                <a:gd name="T74" fmla="*/ 53 w 124"/>
                <a:gd name="T75" fmla="*/ 39 h 143"/>
                <a:gd name="T76" fmla="*/ 96 w 124"/>
                <a:gd name="T77" fmla="*/ 14 h 143"/>
                <a:gd name="T78" fmla="*/ 96 w 124"/>
                <a:gd name="T79" fmla="*/ 42 h 143"/>
                <a:gd name="T80" fmla="*/ 81 w 124"/>
                <a:gd name="T81" fmla="*/ 42 h 143"/>
                <a:gd name="T82" fmla="*/ 73 w 124"/>
                <a:gd name="T83" fmla="*/ 26 h 143"/>
                <a:gd name="T84" fmla="*/ 73 w 124"/>
                <a:gd name="T85" fmla="*/ 30 h 143"/>
                <a:gd name="T86" fmla="*/ 87 w 124"/>
                <a:gd name="T87" fmla="*/ 26 h 143"/>
                <a:gd name="T88" fmla="*/ 82 w 124"/>
                <a:gd name="T89" fmla="*/ 26 h 143"/>
                <a:gd name="T90" fmla="*/ 69 w 124"/>
                <a:gd name="T91" fmla="*/ 3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4" h="143">
                  <a:moveTo>
                    <a:pt x="38" y="83"/>
                  </a:moveTo>
                  <a:cubicBezTo>
                    <a:pt x="40" y="80"/>
                    <a:pt x="41" y="77"/>
                    <a:pt x="41" y="74"/>
                  </a:cubicBezTo>
                  <a:cubicBezTo>
                    <a:pt x="41" y="65"/>
                    <a:pt x="34" y="58"/>
                    <a:pt x="25" y="58"/>
                  </a:cubicBezTo>
                  <a:cubicBezTo>
                    <a:pt x="16" y="58"/>
                    <a:pt x="9" y="65"/>
                    <a:pt x="9" y="74"/>
                  </a:cubicBezTo>
                  <a:cubicBezTo>
                    <a:pt x="9" y="77"/>
                    <a:pt x="10" y="80"/>
                    <a:pt x="12" y="83"/>
                  </a:cubicBezTo>
                  <a:cubicBezTo>
                    <a:pt x="5" y="86"/>
                    <a:pt x="0" y="93"/>
                    <a:pt x="0" y="101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11" y="143"/>
                    <a:pt x="11" y="143"/>
                    <a:pt x="11" y="143"/>
                  </a:cubicBezTo>
                  <a:cubicBezTo>
                    <a:pt x="39" y="143"/>
                    <a:pt x="39" y="143"/>
                    <a:pt x="39" y="143"/>
                  </a:cubicBezTo>
                  <a:cubicBezTo>
                    <a:pt x="39" y="120"/>
                    <a:pt x="39" y="120"/>
                    <a:pt x="39" y="120"/>
                  </a:cubicBezTo>
                  <a:cubicBezTo>
                    <a:pt x="50" y="120"/>
                    <a:pt x="50" y="120"/>
                    <a:pt x="50" y="120"/>
                  </a:cubicBezTo>
                  <a:cubicBezTo>
                    <a:pt x="50" y="101"/>
                    <a:pt x="50" y="101"/>
                    <a:pt x="50" y="101"/>
                  </a:cubicBezTo>
                  <a:cubicBezTo>
                    <a:pt x="50" y="93"/>
                    <a:pt x="46" y="86"/>
                    <a:pt x="38" y="83"/>
                  </a:cubicBezTo>
                  <a:close/>
                  <a:moveTo>
                    <a:pt x="25" y="62"/>
                  </a:moveTo>
                  <a:cubicBezTo>
                    <a:pt x="31" y="62"/>
                    <a:pt x="37" y="67"/>
                    <a:pt x="37" y="74"/>
                  </a:cubicBezTo>
                  <a:cubicBezTo>
                    <a:pt x="37" y="80"/>
                    <a:pt x="31" y="85"/>
                    <a:pt x="25" y="85"/>
                  </a:cubicBezTo>
                  <a:cubicBezTo>
                    <a:pt x="19" y="85"/>
                    <a:pt x="14" y="80"/>
                    <a:pt x="14" y="74"/>
                  </a:cubicBezTo>
                  <a:cubicBezTo>
                    <a:pt x="14" y="67"/>
                    <a:pt x="19" y="62"/>
                    <a:pt x="25" y="62"/>
                  </a:cubicBezTo>
                  <a:close/>
                  <a:moveTo>
                    <a:pt x="46" y="115"/>
                  </a:moveTo>
                  <a:cubicBezTo>
                    <a:pt x="39" y="115"/>
                    <a:pt x="39" y="115"/>
                    <a:pt x="39" y="115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4" y="104"/>
                    <a:pt x="34" y="104"/>
                    <a:pt x="34" y="104"/>
                  </a:cubicBezTo>
                  <a:cubicBezTo>
                    <a:pt x="34" y="138"/>
                    <a:pt x="34" y="138"/>
                    <a:pt x="34" y="138"/>
                  </a:cubicBezTo>
                  <a:cubicBezTo>
                    <a:pt x="27" y="138"/>
                    <a:pt x="27" y="138"/>
                    <a:pt x="27" y="138"/>
                  </a:cubicBezTo>
                  <a:cubicBezTo>
                    <a:pt x="27" y="122"/>
                    <a:pt x="27" y="122"/>
                    <a:pt x="27" y="122"/>
                  </a:cubicBezTo>
                  <a:cubicBezTo>
                    <a:pt x="23" y="122"/>
                    <a:pt x="23" y="122"/>
                    <a:pt x="23" y="122"/>
                  </a:cubicBezTo>
                  <a:cubicBezTo>
                    <a:pt x="23" y="138"/>
                    <a:pt x="23" y="138"/>
                    <a:pt x="23" y="138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1" y="104"/>
                    <a:pt x="11" y="104"/>
                    <a:pt x="11" y="104"/>
                  </a:cubicBezTo>
                  <a:cubicBezTo>
                    <a:pt x="11" y="115"/>
                    <a:pt x="11" y="115"/>
                    <a:pt x="11" y="115"/>
                  </a:cubicBezTo>
                  <a:cubicBezTo>
                    <a:pt x="4" y="115"/>
                    <a:pt x="4" y="115"/>
                    <a:pt x="4" y="115"/>
                  </a:cubicBezTo>
                  <a:cubicBezTo>
                    <a:pt x="4" y="101"/>
                    <a:pt x="4" y="101"/>
                    <a:pt x="4" y="101"/>
                  </a:cubicBezTo>
                  <a:cubicBezTo>
                    <a:pt x="4" y="95"/>
                    <a:pt x="9" y="89"/>
                    <a:pt x="15" y="86"/>
                  </a:cubicBezTo>
                  <a:cubicBezTo>
                    <a:pt x="18" y="89"/>
                    <a:pt x="21" y="90"/>
                    <a:pt x="25" y="90"/>
                  </a:cubicBezTo>
                  <a:cubicBezTo>
                    <a:pt x="29" y="90"/>
                    <a:pt x="32" y="89"/>
                    <a:pt x="35" y="86"/>
                  </a:cubicBezTo>
                  <a:cubicBezTo>
                    <a:pt x="41" y="89"/>
                    <a:pt x="46" y="95"/>
                    <a:pt x="46" y="101"/>
                  </a:cubicBezTo>
                  <a:lnTo>
                    <a:pt x="46" y="115"/>
                  </a:lnTo>
                  <a:close/>
                  <a:moveTo>
                    <a:pt x="112" y="83"/>
                  </a:moveTo>
                  <a:cubicBezTo>
                    <a:pt x="114" y="80"/>
                    <a:pt x="115" y="77"/>
                    <a:pt x="115" y="74"/>
                  </a:cubicBezTo>
                  <a:cubicBezTo>
                    <a:pt x="115" y="65"/>
                    <a:pt x="107" y="58"/>
                    <a:pt x="98" y="58"/>
                  </a:cubicBezTo>
                  <a:cubicBezTo>
                    <a:pt x="90" y="58"/>
                    <a:pt x="82" y="65"/>
                    <a:pt x="82" y="74"/>
                  </a:cubicBezTo>
                  <a:cubicBezTo>
                    <a:pt x="82" y="77"/>
                    <a:pt x="83" y="80"/>
                    <a:pt x="85" y="83"/>
                  </a:cubicBezTo>
                  <a:cubicBezTo>
                    <a:pt x="78" y="86"/>
                    <a:pt x="73" y="93"/>
                    <a:pt x="73" y="101"/>
                  </a:cubicBezTo>
                  <a:cubicBezTo>
                    <a:pt x="73" y="120"/>
                    <a:pt x="73" y="120"/>
                    <a:pt x="73" y="120"/>
                  </a:cubicBezTo>
                  <a:cubicBezTo>
                    <a:pt x="85" y="120"/>
                    <a:pt x="85" y="120"/>
                    <a:pt x="85" y="120"/>
                  </a:cubicBezTo>
                  <a:cubicBezTo>
                    <a:pt x="85" y="143"/>
                    <a:pt x="85" y="143"/>
                    <a:pt x="85" y="143"/>
                  </a:cubicBezTo>
                  <a:cubicBezTo>
                    <a:pt x="112" y="143"/>
                    <a:pt x="112" y="143"/>
                    <a:pt x="112" y="143"/>
                  </a:cubicBezTo>
                  <a:cubicBezTo>
                    <a:pt x="112" y="120"/>
                    <a:pt x="112" y="120"/>
                    <a:pt x="112" y="120"/>
                  </a:cubicBezTo>
                  <a:cubicBezTo>
                    <a:pt x="124" y="120"/>
                    <a:pt x="124" y="120"/>
                    <a:pt x="124" y="120"/>
                  </a:cubicBezTo>
                  <a:cubicBezTo>
                    <a:pt x="124" y="101"/>
                    <a:pt x="124" y="101"/>
                    <a:pt x="124" y="101"/>
                  </a:cubicBezTo>
                  <a:cubicBezTo>
                    <a:pt x="124" y="93"/>
                    <a:pt x="119" y="86"/>
                    <a:pt x="112" y="83"/>
                  </a:cubicBezTo>
                  <a:close/>
                  <a:moveTo>
                    <a:pt x="98" y="62"/>
                  </a:moveTo>
                  <a:cubicBezTo>
                    <a:pt x="105" y="62"/>
                    <a:pt x="110" y="67"/>
                    <a:pt x="110" y="74"/>
                  </a:cubicBezTo>
                  <a:cubicBezTo>
                    <a:pt x="110" y="80"/>
                    <a:pt x="105" y="85"/>
                    <a:pt x="98" y="85"/>
                  </a:cubicBezTo>
                  <a:cubicBezTo>
                    <a:pt x="92" y="85"/>
                    <a:pt x="87" y="80"/>
                    <a:pt x="87" y="74"/>
                  </a:cubicBezTo>
                  <a:cubicBezTo>
                    <a:pt x="87" y="67"/>
                    <a:pt x="92" y="62"/>
                    <a:pt x="98" y="62"/>
                  </a:cubicBezTo>
                  <a:close/>
                  <a:moveTo>
                    <a:pt x="119" y="115"/>
                  </a:moveTo>
                  <a:cubicBezTo>
                    <a:pt x="112" y="115"/>
                    <a:pt x="112" y="115"/>
                    <a:pt x="112" y="115"/>
                  </a:cubicBezTo>
                  <a:cubicBezTo>
                    <a:pt x="112" y="104"/>
                    <a:pt x="112" y="104"/>
                    <a:pt x="112" y="104"/>
                  </a:cubicBezTo>
                  <a:cubicBezTo>
                    <a:pt x="108" y="104"/>
                    <a:pt x="108" y="104"/>
                    <a:pt x="108" y="104"/>
                  </a:cubicBezTo>
                  <a:cubicBezTo>
                    <a:pt x="108" y="138"/>
                    <a:pt x="108" y="138"/>
                    <a:pt x="108" y="138"/>
                  </a:cubicBezTo>
                  <a:cubicBezTo>
                    <a:pt x="101" y="138"/>
                    <a:pt x="101" y="138"/>
                    <a:pt x="101" y="138"/>
                  </a:cubicBezTo>
                  <a:cubicBezTo>
                    <a:pt x="101" y="122"/>
                    <a:pt x="101" y="122"/>
                    <a:pt x="101" y="122"/>
                  </a:cubicBezTo>
                  <a:cubicBezTo>
                    <a:pt x="96" y="122"/>
                    <a:pt x="96" y="122"/>
                    <a:pt x="96" y="122"/>
                  </a:cubicBezTo>
                  <a:cubicBezTo>
                    <a:pt x="96" y="138"/>
                    <a:pt x="96" y="138"/>
                    <a:pt x="96" y="138"/>
                  </a:cubicBezTo>
                  <a:cubicBezTo>
                    <a:pt x="89" y="138"/>
                    <a:pt x="89" y="138"/>
                    <a:pt x="89" y="138"/>
                  </a:cubicBezTo>
                  <a:cubicBezTo>
                    <a:pt x="89" y="104"/>
                    <a:pt x="89" y="104"/>
                    <a:pt x="89" y="104"/>
                  </a:cubicBezTo>
                  <a:cubicBezTo>
                    <a:pt x="85" y="104"/>
                    <a:pt x="85" y="104"/>
                    <a:pt x="85" y="104"/>
                  </a:cubicBezTo>
                  <a:cubicBezTo>
                    <a:pt x="85" y="115"/>
                    <a:pt x="85" y="115"/>
                    <a:pt x="85" y="115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8" y="101"/>
                    <a:pt x="78" y="101"/>
                    <a:pt x="78" y="101"/>
                  </a:cubicBezTo>
                  <a:cubicBezTo>
                    <a:pt x="78" y="95"/>
                    <a:pt x="82" y="89"/>
                    <a:pt x="88" y="86"/>
                  </a:cubicBezTo>
                  <a:cubicBezTo>
                    <a:pt x="91" y="89"/>
                    <a:pt x="95" y="90"/>
                    <a:pt x="98" y="90"/>
                  </a:cubicBezTo>
                  <a:cubicBezTo>
                    <a:pt x="102" y="90"/>
                    <a:pt x="106" y="89"/>
                    <a:pt x="109" y="86"/>
                  </a:cubicBezTo>
                  <a:cubicBezTo>
                    <a:pt x="115" y="89"/>
                    <a:pt x="119" y="95"/>
                    <a:pt x="119" y="101"/>
                  </a:cubicBezTo>
                  <a:cubicBezTo>
                    <a:pt x="119" y="115"/>
                    <a:pt x="119" y="115"/>
                    <a:pt x="119" y="115"/>
                  </a:cubicBezTo>
                  <a:close/>
                  <a:moveTo>
                    <a:pt x="92" y="55"/>
                  </a:moveTo>
                  <a:cubicBezTo>
                    <a:pt x="92" y="46"/>
                    <a:pt x="92" y="46"/>
                    <a:pt x="92" y="46"/>
                  </a:cubicBezTo>
                  <a:cubicBezTo>
                    <a:pt x="96" y="46"/>
                    <a:pt x="96" y="46"/>
                    <a:pt x="96" y="46"/>
                  </a:cubicBezTo>
                  <a:cubicBezTo>
                    <a:pt x="100" y="46"/>
                    <a:pt x="103" y="43"/>
                    <a:pt x="103" y="39"/>
                  </a:cubicBezTo>
                  <a:cubicBezTo>
                    <a:pt x="103" y="16"/>
                    <a:pt x="103" y="16"/>
                    <a:pt x="103" y="16"/>
                  </a:cubicBezTo>
                  <a:cubicBezTo>
                    <a:pt x="103" y="13"/>
                    <a:pt x="100" y="10"/>
                    <a:pt x="96" y="10"/>
                  </a:cubicBezTo>
                  <a:cubicBezTo>
                    <a:pt x="76" y="10"/>
                    <a:pt x="76" y="10"/>
                    <a:pt x="76" y="10"/>
                  </a:cubicBezTo>
                  <a:cubicBezTo>
                    <a:pt x="76" y="7"/>
                    <a:pt x="76" y="7"/>
                    <a:pt x="76" y="7"/>
                  </a:cubicBezTo>
                  <a:cubicBezTo>
                    <a:pt x="76" y="3"/>
                    <a:pt x="72" y="0"/>
                    <a:pt x="6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4" y="0"/>
                    <a:pt x="20" y="3"/>
                    <a:pt x="20" y="7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4"/>
                    <a:pt x="24" y="37"/>
                    <a:pt x="27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43"/>
                    <a:pt x="51" y="46"/>
                    <a:pt x="55" y="46"/>
                  </a:cubicBezTo>
                  <a:cubicBezTo>
                    <a:pt x="79" y="46"/>
                    <a:pt x="79" y="46"/>
                    <a:pt x="79" y="46"/>
                  </a:cubicBezTo>
                  <a:lnTo>
                    <a:pt x="92" y="55"/>
                  </a:lnTo>
                  <a:close/>
                  <a:moveTo>
                    <a:pt x="48" y="16"/>
                  </a:moveTo>
                  <a:cubicBezTo>
                    <a:pt x="48" y="32"/>
                    <a:pt x="48" y="32"/>
                    <a:pt x="48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6" y="32"/>
                    <a:pt x="25" y="31"/>
                    <a:pt x="25" y="30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6"/>
                    <a:pt x="26" y="5"/>
                    <a:pt x="27" y="5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70" y="5"/>
                    <a:pt x="71" y="6"/>
                    <a:pt x="71" y="7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1" y="10"/>
                    <a:pt x="48" y="13"/>
                    <a:pt x="48" y="16"/>
                  </a:cubicBezTo>
                  <a:close/>
                  <a:moveTo>
                    <a:pt x="53" y="39"/>
                  </a:moveTo>
                  <a:cubicBezTo>
                    <a:pt x="53" y="16"/>
                    <a:pt x="53" y="16"/>
                    <a:pt x="53" y="16"/>
                  </a:cubicBezTo>
                  <a:cubicBezTo>
                    <a:pt x="53" y="15"/>
                    <a:pt x="54" y="14"/>
                    <a:pt x="55" y="14"/>
                  </a:cubicBezTo>
                  <a:cubicBezTo>
                    <a:pt x="96" y="14"/>
                    <a:pt x="96" y="14"/>
                    <a:pt x="96" y="14"/>
                  </a:cubicBezTo>
                  <a:cubicBezTo>
                    <a:pt x="97" y="14"/>
                    <a:pt x="98" y="15"/>
                    <a:pt x="98" y="16"/>
                  </a:cubicBezTo>
                  <a:cubicBezTo>
                    <a:pt x="98" y="39"/>
                    <a:pt x="98" y="39"/>
                    <a:pt x="98" y="39"/>
                  </a:cubicBezTo>
                  <a:cubicBezTo>
                    <a:pt x="98" y="41"/>
                    <a:pt x="97" y="42"/>
                    <a:pt x="96" y="42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7" y="46"/>
                    <a:pt x="87" y="46"/>
                    <a:pt x="87" y="46"/>
                  </a:cubicBezTo>
                  <a:cubicBezTo>
                    <a:pt x="81" y="42"/>
                    <a:pt x="81" y="42"/>
                    <a:pt x="81" y="42"/>
                  </a:cubicBezTo>
                  <a:cubicBezTo>
                    <a:pt x="55" y="42"/>
                    <a:pt x="55" y="42"/>
                    <a:pt x="55" y="42"/>
                  </a:cubicBezTo>
                  <a:cubicBezTo>
                    <a:pt x="54" y="42"/>
                    <a:pt x="53" y="41"/>
                    <a:pt x="53" y="39"/>
                  </a:cubicBezTo>
                  <a:close/>
                  <a:moveTo>
                    <a:pt x="73" y="26"/>
                  </a:moveTo>
                  <a:cubicBezTo>
                    <a:pt x="78" y="26"/>
                    <a:pt x="78" y="26"/>
                    <a:pt x="78" y="26"/>
                  </a:cubicBezTo>
                  <a:cubicBezTo>
                    <a:pt x="78" y="30"/>
                    <a:pt x="78" y="30"/>
                    <a:pt x="78" y="30"/>
                  </a:cubicBezTo>
                  <a:cubicBezTo>
                    <a:pt x="73" y="30"/>
                    <a:pt x="73" y="30"/>
                    <a:pt x="73" y="30"/>
                  </a:cubicBezTo>
                  <a:lnTo>
                    <a:pt x="73" y="26"/>
                  </a:lnTo>
                  <a:close/>
                  <a:moveTo>
                    <a:pt x="82" y="26"/>
                  </a:moveTo>
                  <a:cubicBezTo>
                    <a:pt x="87" y="26"/>
                    <a:pt x="87" y="26"/>
                    <a:pt x="87" y="26"/>
                  </a:cubicBezTo>
                  <a:cubicBezTo>
                    <a:pt x="87" y="30"/>
                    <a:pt x="87" y="30"/>
                    <a:pt x="87" y="30"/>
                  </a:cubicBezTo>
                  <a:cubicBezTo>
                    <a:pt x="82" y="30"/>
                    <a:pt x="82" y="30"/>
                    <a:pt x="82" y="30"/>
                  </a:cubicBezTo>
                  <a:lnTo>
                    <a:pt x="82" y="26"/>
                  </a:lnTo>
                  <a:close/>
                  <a:moveTo>
                    <a:pt x="64" y="26"/>
                  </a:moveTo>
                  <a:cubicBezTo>
                    <a:pt x="69" y="26"/>
                    <a:pt x="69" y="26"/>
                    <a:pt x="69" y="26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64" y="30"/>
                    <a:pt x="64" y="30"/>
                    <a:pt x="64" y="30"/>
                  </a:cubicBezTo>
                  <a:lnTo>
                    <a:pt x="64" y="26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10" name="Grupo 9" descr="icono de persona en la parte superior del organigrama">
            <a:extLst>
              <a:ext uri="{FF2B5EF4-FFF2-40B4-BE49-F238E27FC236}">
                <a16:creationId xmlns:a16="http://schemas.microsoft.com/office/drawing/2014/main" id="{8E65A944-B954-4E23-9404-DC4D9EA1495B}"/>
              </a:ext>
            </a:extLst>
          </p:cNvPr>
          <p:cNvGrpSpPr/>
          <p:nvPr/>
        </p:nvGrpSpPr>
        <p:grpSpPr>
          <a:xfrm>
            <a:off x="3204223" y="1068446"/>
            <a:ext cx="631825" cy="631825"/>
            <a:chOff x="2009775" y="8172450"/>
            <a:chExt cx="631825" cy="631825"/>
          </a:xfrm>
        </p:grpSpPr>
        <p:sp>
          <p:nvSpPr>
            <p:cNvPr id="11" name="Elipse 168">
              <a:extLst>
                <a:ext uri="{FF2B5EF4-FFF2-40B4-BE49-F238E27FC236}">
                  <a16:creationId xmlns:a16="http://schemas.microsoft.com/office/drawing/2014/main" id="{44530E69-1EFD-48CE-8378-9819315291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775" y="8172450"/>
              <a:ext cx="631825" cy="631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2" name="Forma libre 196">
              <a:extLst>
                <a:ext uri="{FF2B5EF4-FFF2-40B4-BE49-F238E27FC236}">
                  <a16:creationId xmlns:a16="http://schemas.microsoft.com/office/drawing/2014/main" id="{85CAEF22-EA29-49B9-B9A2-A8816F1C9F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20900" y="8248650"/>
              <a:ext cx="454025" cy="454025"/>
            </a:xfrm>
            <a:custGeom>
              <a:avLst/>
              <a:gdLst>
                <a:gd name="T0" fmla="*/ 51 w 143"/>
                <a:gd name="T1" fmla="*/ 21 h 143"/>
                <a:gd name="T2" fmla="*/ 10 w 143"/>
                <a:gd name="T3" fmla="*/ 21 h 143"/>
                <a:gd name="T4" fmla="*/ 30 w 143"/>
                <a:gd name="T5" fmla="*/ 5 h 143"/>
                <a:gd name="T6" fmla="*/ 30 w 143"/>
                <a:gd name="T7" fmla="*/ 37 h 143"/>
                <a:gd name="T8" fmla="*/ 30 w 143"/>
                <a:gd name="T9" fmla="*/ 5 h 143"/>
                <a:gd name="T10" fmla="*/ 30 w 143"/>
                <a:gd name="T11" fmla="*/ 46 h 143"/>
                <a:gd name="T12" fmla="*/ 0 w 143"/>
                <a:gd name="T13" fmla="*/ 58 h 143"/>
                <a:gd name="T14" fmla="*/ 10 w 143"/>
                <a:gd name="T15" fmla="*/ 101 h 143"/>
                <a:gd name="T16" fmla="*/ 51 w 143"/>
                <a:gd name="T17" fmla="*/ 143 h 143"/>
                <a:gd name="T18" fmla="*/ 60 w 143"/>
                <a:gd name="T19" fmla="*/ 101 h 143"/>
                <a:gd name="T20" fmla="*/ 48 w 143"/>
                <a:gd name="T21" fmla="*/ 39 h 143"/>
                <a:gd name="T22" fmla="*/ 46 w 143"/>
                <a:gd name="T23" fmla="*/ 97 h 143"/>
                <a:gd name="T24" fmla="*/ 33 w 143"/>
                <a:gd name="T25" fmla="*/ 138 h 143"/>
                <a:gd name="T26" fmla="*/ 28 w 143"/>
                <a:gd name="T27" fmla="*/ 106 h 143"/>
                <a:gd name="T28" fmla="*/ 14 w 143"/>
                <a:gd name="T29" fmla="*/ 138 h 143"/>
                <a:gd name="T30" fmla="*/ 5 w 143"/>
                <a:gd name="T31" fmla="*/ 97 h 143"/>
                <a:gd name="T32" fmla="*/ 12 w 143"/>
                <a:gd name="T33" fmla="*/ 45 h 143"/>
                <a:gd name="T34" fmla="*/ 49 w 143"/>
                <a:gd name="T35" fmla="*/ 45 h 143"/>
                <a:gd name="T36" fmla="*/ 56 w 143"/>
                <a:gd name="T37" fmla="*/ 97 h 143"/>
                <a:gd name="T38" fmla="*/ 111 w 143"/>
                <a:gd name="T39" fmla="*/ 72 h 143"/>
                <a:gd name="T40" fmla="*/ 143 w 143"/>
                <a:gd name="T41" fmla="*/ 72 h 143"/>
                <a:gd name="T42" fmla="*/ 127 w 143"/>
                <a:gd name="T43" fmla="*/ 83 h 143"/>
                <a:gd name="T44" fmla="*/ 127 w 143"/>
                <a:gd name="T45" fmla="*/ 60 h 143"/>
                <a:gd name="T46" fmla="*/ 127 w 143"/>
                <a:gd name="T47" fmla="*/ 83 h 143"/>
                <a:gd name="T48" fmla="*/ 111 w 143"/>
                <a:gd name="T49" fmla="*/ 117 h 143"/>
                <a:gd name="T50" fmla="*/ 143 w 143"/>
                <a:gd name="T51" fmla="*/ 117 h 143"/>
                <a:gd name="T52" fmla="*/ 127 w 143"/>
                <a:gd name="T53" fmla="*/ 129 h 143"/>
                <a:gd name="T54" fmla="*/ 127 w 143"/>
                <a:gd name="T55" fmla="*/ 106 h 143"/>
                <a:gd name="T56" fmla="*/ 127 w 143"/>
                <a:gd name="T57" fmla="*/ 129 h 143"/>
                <a:gd name="T58" fmla="*/ 143 w 143"/>
                <a:gd name="T59" fmla="*/ 26 h 143"/>
                <a:gd name="T60" fmla="*/ 111 w 143"/>
                <a:gd name="T61" fmla="*/ 26 h 143"/>
                <a:gd name="T62" fmla="*/ 127 w 143"/>
                <a:gd name="T63" fmla="*/ 14 h 143"/>
                <a:gd name="T64" fmla="*/ 127 w 143"/>
                <a:gd name="T65" fmla="*/ 37 h 143"/>
                <a:gd name="T66" fmla="*/ 127 w 143"/>
                <a:gd name="T67" fmla="*/ 14 h 143"/>
                <a:gd name="T68" fmla="*/ 108 w 143"/>
                <a:gd name="T69" fmla="*/ 23 h 143"/>
                <a:gd name="T70" fmla="*/ 85 w 143"/>
                <a:gd name="T71" fmla="*/ 28 h 143"/>
                <a:gd name="T72" fmla="*/ 108 w 143"/>
                <a:gd name="T73" fmla="*/ 69 h 143"/>
                <a:gd name="T74" fmla="*/ 85 w 143"/>
                <a:gd name="T75" fmla="*/ 74 h 143"/>
                <a:gd name="T76" fmla="*/ 108 w 143"/>
                <a:gd name="T77" fmla="*/ 115 h 143"/>
                <a:gd name="T78" fmla="*/ 81 w 143"/>
                <a:gd name="T79" fmla="*/ 120 h 143"/>
                <a:gd name="T80" fmla="*/ 62 w 143"/>
                <a:gd name="T81" fmla="*/ 74 h 143"/>
                <a:gd name="T82" fmla="*/ 81 w 143"/>
                <a:gd name="T83" fmla="*/ 69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3" h="143">
                  <a:moveTo>
                    <a:pt x="30" y="42"/>
                  </a:moveTo>
                  <a:cubicBezTo>
                    <a:pt x="42" y="42"/>
                    <a:pt x="51" y="32"/>
                    <a:pt x="51" y="21"/>
                  </a:cubicBezTo>
                  <a:cubicBezTo>
                    <a:pt x="51" y="10"/>
                    <a:pt x="42" y="0"/>
                    <a:pt x="30" y="0"/>
                  </a:cubicBezTo>
                  <a:cubicBezTo>
                    <a:pt x="19" y="0"/>
                    <a:pt x="10" y="10"/>
                    <a:pt x="10" y="21"/>
                  </a:cubicBezTo>
                  <a:cubicBezTo>
                    <a:pt x="10" y="32"/>
                    <a:pt x="19" y="42"/>
                    <a:pt x="30" y="42"/>
                  </a:cubicBezTo>
                  <a:close/>
                  <a:moveTo>
                    <a:pt x="30" y="5"/>
                  </a:moveTo>
                  <a:cubicBezTo>
                    <a:pt x="39" y="5"/>
                    <a:pt x="46" y="12"/>
                    <a:pt x="46" y="21"/>
                  </a:cubicBezTo>
                  <a:cubicBezTo>
                    <a:pt x="46" y="30"/>
                    <a:pt x="39" y="37"/>
                    <a:pt x="30" y="37"/>
                  </a:cubicBezTo>
                  <a:cubicBezTo>
                    <a:pt x="21" y="37"/>
                    <a:pt x="14" y="30"/>
                    <a:pt x="14" y="21"/>
                  </a:cubicBezTo>
                  <a:cubicBezTo>
                    <a:pt x="14" y="12"/>
                    <a:pt x="21" y="5"/>
                    <a:pt x="30" y="5"/>
                  </a:cubicBezTo>
                  <a:close/>
                  <a:moveTo>
                    <a:pt x="48" y="39"/>
                  </a:moveTo>
                  <a:cubicBezTo>
                    <a:pt x="48" y="39"/>
                    <a:pt x="42" y="46"/>
                    <a:pt x="30" y="46"/>
                  </a:cubicBezTo>
                  <a:cubicBezTo>
                    <a:pt x="18" y="46"/>
                    <a:pt x="12" y="39"/>
                    <a:pt x="12" y="39"/>
                  </a:cubicBezTo>
                  <a:cubicBezTo>
                    <a:pt x="12" y="39"/>
                    <a:pt x="0" y="45"/>
                    <a:pt x="0" y="58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10" y="143"/>
                    <a:pt x="10" y="143"/>
                    <a:pt x="10" y="143"/>
                  </a:cubicBezTo>
                  <a:cubicBezTo>
                    <a:pt x="51" y="143"/>
                    <a:pt x="51" y="143"/>
                    <a:pt x="51" y="143"/>
                  </a:cubicBezTo>
                  <a:cubicBezTo>
                    <a:pt x="51" y="101"/>
                    <a:pt x="51" y="101"/>
                    <a:pt x="51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0" y="45"/>
                    <a:pt x="48" y="39"/>
                    <a:pt x="48" y="39"/>
                  </a:cubicBezTo>
                  <a:close/>
                  <a:moveTo>
                    <a:pt x="56" y="97"/>
                  </a:moveTo>
                  <a:cubicBezTo>
                    <a:pt x="46" y="97"/>
                    <a:pt x="46" y="97"/>
                    <a:pt x="46" y="97"/>
                  </a:cubicBezTo>
                  <a:cubicBezTo>
                    <a:pt x="46" y="138"/>
                    <a:pt x="46" y="138"/>
                    <a:pt x="46" y="138"/>
                  </a:cubicBezTo>
                  <a:cubicBezTo>
                    <a:pt x="33" y="138"/>
                    <a:pt x="33" y="138"/>
                    <a:pt x="33" y="138"/>
                  </a:cubicBezTo>
                  <a:cubicBezTo>
                    <a:pt x="33" y="106"/>
                    <a:pt x="33" y="106"/>
                    <a:pt x="33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138"/>
                    <a:pt x="28" y="138"/>
                    <a:pt x="28" y="138"/>
                  </a:cubicBezTo>
                  <a:cubicBezTo>
                    <a:pt x="14" y="138"/>
                    <a:pt x="14" y="138"/>
                    <a:pt x="14" y="138"/>
                  </a:cubicBezTo>
                  <a:cubicBezTo>
                    <a:pt x="14" y="97"/>
                    <a:pt x="14" y="97"/>
                    <a:pt x="14" y="97"/>
                  </a:cubicBezTo>
                  <a:cubicBezTo>
                    <a:pt x="5" y="97"/>
                    <a:pt x="5" y="97"/>
                    <a:pt x="5" y="97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5" y="52"/>
                    <a:pt x="8" y="48"/>
                    <a:pt x="12" y="45"/>
                  </a:cubicBezTo>
                  <a:cubicBezTo>
                    <a:pt x="17" y="49"/>
                    <a:pt x="24" y="51"/>
                    <a:pt x="30" y="51"/>
                  </a:cubicBezTo>
                  <a:cubicBezTo>
                    <a:pt x="37" y="51"/>
                    <a:pt x="43" y="49"/>
                    <a:pt x="49" y="45"/>
                  </a:cubicBezTo>
                  <a:cubicBezTo>
                    <a:pt x="53" y="48"/>
                    <a:pt x="56" y="52"/>
                    <a:pt x="56" y="58"/>
                  </a:cubicBezTo>
                  <a:cubicBezTo>
                    <a:pt x="56" y="97"/>
                    <a:pt x="56" y="97"/>
                    <a:pt x="56" y="97"/>
                  </a:cubicBezTo>
                  <a:close/>
                  <a:moveTo>
                    <a:pt x="127" y="55"/>
                  </a:moveTo>
                  <a:cubicBezTo>
                    <a:pt x="118" y="55"/>
                    <a:pt x="111" y="63"/>
                    <a:pt x="111" y="72"/>
                  </a:cubicBezTo>
                  <a:cubicBezTo>
                    <a:pt x="111" y="80"/>
                    <a:pt x="118" y="88"/>
                    <a:pt x="127" y="88"/>
                  </a:cubicBezTo>
                  <a:cubicBezTo>
                    <a:pt x="135" y="88"/>
                    <a:pt x="143" y="80"/>
                    <a:pt x="143" y="72"/>
                  </a:cubicBezTo>
                  <a:cubicBezTo>
                    <a:pt x="143" y="63"/>
                    <a:pt x="136" y="55"/>
                    <a:pt x="127" y="55"/>
                  </a:cubicBezTo>
                  <a:close/>
                  <a:moveTo>
                    <a:pt x="127" y="83"/>
                  </a:moveTo>
                  <a:cubicBezTo>
                    <a:pt x="120" y="83"/>
                    <a:pt x="115" y="78"/>
                    <a:pt x="115" y="72"/>
                  </a:cubicBezTo>
                  <a:cubicBezTo>
                    <a:pt x="115" y="65"/>
                    <a:pt x="120" y="60"/>
                    <a:pt x="127" y="60"/>
                  </a:cubicBezTo>
                  <a:cubicBezTo>
                    <a:pt x="133" y="60"/>
                    <a:pt x="138" y="65"/>
                    <a:pt x="138" y="72"/>
                  </a:cubicBezTo>
                  <a:cubicBezTo>
                    <a:pt x="138" y="78"/>
                    <a:pt x="133" y="83"/>
                    <a:pt x="127" y="83"/>
                  </a:cubicBezTo>
                  <a:close/>
                  <a:moveTo>
                    <a:pt x="127" y="101"/>
                  </a:moveTo>
                  <a:cubicBezTo>
                    <a:pt x="118" y="101"/>
                    <a:pt x="111" y="109"/>
                    <a:pt x="111" y="117"/>
                  </a:cubicBezTo>
                  <a:cubicBezTo>
                    <a:pt x="111" y="126"/>
                    <a:pt x="118" y="134"/>
                    <a:pt x="127" y="134"/>
                  </a:cubicBezTo>
                  <a:cubicBezTo>
                    <a:pt x="135" y="134"/>
                    <a:pt x="143" y="126"/>
                    <a:pt x="143" y="117"/>
                  </a:cubicBezTo>
                  <a:cubicBezTo>
                    <a:pt x="143" y="109"/>
                    <a:pt x="136" y="101"/>
                    <a:pt x="127" y="101"/>
                  </a:cubicBezTo>
                  <a:close/>
                  <a:moveTo>
                    <a:pt x="127" y="129"/>
                  </a:moveTo>
                  <a:cubicBezTo>
                    <a:pt x="120" y="129"/>
                    <a:pt x="115" y="124"/>
                    <a:pt x="115" y="117"/>
                  </a:cubicBezTo>
                  <a:cubicBezTo>
                    <a:pt x="115" y="111"/>
                    <a:pt x="120" y="106"/>
                    <a:pt x="127" y="106"/>
                  </a:cubicBezTo>
                  <a:cubicBezTo>
                    <a:pt x="133" y="106"/>
                    <a:pt x="138" y="111"/>
                    <a:pt x="138" y="117"/>
                  </a:cubicBezTo>
                  <a:cubicBezTo>
                    <a:pt x="138" y="124"/>
                    <a:pt x="133" y="129"/>
                    <a:pt x="127" y="129"/>
                  </a:cubicBezTo>
                  <a:close/>
                  <a:moveTo>
                    <a:pt x="127" y="42"/>
                  </a:moveTo>
                  <a:cubicBezTo>
                    <a:pt x="135" y="42"/>
                    <a:pt x="143" y="35"/>
                    <a:pt x="143" y="26"/>
                  </a:cubicBezTo>
                  <a:cubicBezTo>
                    <a:pt x="143" y="17"/>
                    <a:pt x="136" y="10"/>
                    <a:pt x="127" y="10"/>
                  </a:cubicBezTo>
                  <a:cubicBezTo>
                    <a:pt x="118" y="10"/>
                    <a:pt x="111" y="17"/>
                    <a:pt x="111" y="26"/>
                  </a:cubicBezTo>
                  <a:cubicBezTo>
                    <a:pt x="111" y="35"/>
                    <a:pt x="118" y="42"/>
                    <a:pt x="127" y="42"/>
                  </a:cubicBezTo>
                  <a:close/>
                  <a:moveTo>
                    <a:pt x="127" y="14"/>
                  </a:moveTo>
                  <a:cubicBezTo>
                    <a:pt x="133" y="14"/>
                    <a:pt x="138" y="19"/>
                    <a:pt x="138" y="26"/>
                  </a:cubicBezTo>
                  <a:cubicBezTo>
                    <a:pt x="138" y="32"/>
                    <a:pt x="133" y="37"/>
                    <a:pt x="127" y="37"/>
                  </a:cubicBezTo>
                  <a:cubicBezTo>
                    <a:pt x="120" y="37"/>
                    <a:pt x="115" y="32"/>
                    <a:pt x="115" y="26"/>
                  </a:cubicBezTo>
                  <a:cubicBezTo>
                    <a:pt x="115" y="19"/>
                    <a:pt x="120" y="14"/>
                    <a:pt x="127" y="14"/>
                  </a:cubicBezTo>
                  <a:close/>
                  <a:moveTo>
                    <a:pt x="81" y="23"/>
                  </a:moveTo>
                  <a:cubicBezTo>
                    <a:pt x="108" y="23"/>
                    <a:pt x="108" y="23"/>
                    <a:pt x="108" y="23"/>
                  </a:cubicBezTo>
                  <a:cubicBezTo>
                    <a:pt x="108" y="28"/>
                    <a:pt x="108" y="28"/>
                    <a:pt x="108" y="28"/>
                  </a:cubicBezTo>
                  <a:cubicBezTo>
                    <a:pt x="85" y="28"/>
                    <a:pt x="85" y="28"/>
                    <a:pt x="85" y="28"/>
                  </a:cubicBezTo>
                  <a:cubicBezTo>
                    <a:pt x="85" y="69"/>
                    <a:pt x="85" y="69"/>
                    <a:pt x="85" y="69"/>
                  </a:cubicBezTo>
                  <a:cubicBezTo>
                    <a:pt x="108" y="69"/>
                    <a:pt x="108" y="69"/>
                    <a:pt x="108" y="69"/>
                  </a:cubicBezTo>
                  <a:cubicBezTo>
                    <a:pt x="108" y="74"/>
                    <a:pt x="108" y="74"/>
                    <a:pt x="108" y="74"/>
                  </a:cubicBezTo>
                  <a:cubicBezTo>
                    <a:pt x="85" y="74"/>
                    <a:pt x="85" y="74"/>
                    <a:pt x="85" y="74"/>
                  </a:cubicBezTo>
                  <a:cubicBezTo>
                    <a:pt x="85" y="115"/>
                    <a:pt x="85" y="115"/>
                    <a:pt x="85" y="115"/>
                  </a:cubicBezTo>
                  <a:cubicBezTo>
                    <a:pt x="108" y="115"/>
                    <a:pt x="108" y="115"/>
                    <a:pt x="108" y="115"/>
                  </a:cubicBezTo>
                  <a:cubicBezTo>
                    <a:pt x="108" y="120"/>
                    <a:pt x="108" y="120"/>
                    <a:pt x="108" y="120"/>
                  </a:cubicBezTo>
                  <a:cubicBezTo>
                    <a:pt x="81" y="120"/>
                    <a:pt x="81" y="120"/>
                    <a:pt x="81" y="120"/>
                  </a:cubicBezTo>
                  <a:cubicBezTo>
                    <a:pt x="81" y="74"/>
                    <a:pt x="81" y="74"/>
                    <a:pt x="81" y="74"/>
                  </a:cubicBezTo>
                  <a:cubicBezTo>
                    <a:pt x="62" y="74"/>
                    <a:pt x="62" y="74"/>
                    <a:pt x="62" y="74"/>
                  </a:cubicBezTo>
                  <a:cubicBezTo>
                    <a:pt x="62" y="69"/>
                    <a:pt x="62" y="69"/>
                    <a:pt x="62" y="69"/>
                  </a:cubicBezTo>
                  <a:cubicBezTo>
                    <a:pt x="81" y="69"/>
                    <a:pt x="81" y="69"/>
                    <a:pt x="81" y="69"/>
                  </a:cubicBezTo>
                  <a:lnTo>
                    <a:pt x="81" y="23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13" name="Grupo 12" descr="icono del moderador">
            <a:extLst>
              <a:ext uri="{FF2B5EF4-FFF2-40B4-BE49-F238E27FC236}">
                <a16:creationId xmlns:a16="http://schemas.microsoft.com/office/drawing/2014/main" id="{A71D0101-1B2D-4ADD-B887-8C328798A512}"/>
              </a:ext>
            </a:extLst>
          </p:cNvPr>
          <p:cNvGrpSpPr/>
          <p:nvPr/>
        </p:nvGrpSpPr>
        <p:grpSpPr>
          <a:xfrm>
            <a:off x="3197989" y="5707323"/>
            <a:ext cx="539749" cy="470456"/>
            <a:chOff x="1257300" y="7426325"/>
            <a:chExt cx="628650" cy="628650"/>
          </a:xfrm>
        </p:grpSpPr>
        <p:sp>
          <p:nvSpPr>
            <p:cNvPr id="14" name="Elipse 175">
              <a:extLst>
                <a:ext uri="{FF2B5EF4-FFF2-40B4-BE49-F238E27FC236}">
                  <a16:creationId xmlns:a16="http://schemas.microsoft.com/office/drawing/2014/main" id="{B1C7585C-B502-4220-8CB3-8DBAE4772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7426325"/>
              <a:ext cx="628650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5" name="Forma libre 184">
              <a:extLst>
                <a:ext uri="{FF2B5EF4-FFF2-40B4-BE49-F238E27FC236}">
                  <a16:creationId xmlns:a16="http://schemas.microsoft.com/office/drawing/2014/main" id="{601CA39E-E609-410D-A437-E2CFA84C49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46200" y="7515225"/>
              <a:ext cx="450850" cy="450850"/>
            </a:xfrm>
            <a:custGeom>
              <a:avLst/>
              <a:gdLst>
                <a:gd name="T0" fmla="*/ 50 w 142"/>
                <a:gd name="T1" fmla="*/ 18 h 142"/>
                <a:gd name="T2" fmla="*/ 14 w 142"/>
                <a:gd name="T3" fmla="*/ 18 h 142"/>
                <a:gd name="T4" fmla="*/ 32 w 142"/>
                <a:gd name="T5" fmla="*/ 4 h 142"/>
                <a:gd name="T6" fmla="*/ 32 w 142"/>
                <a:gd name="T7" fmla="*/ 32 h 142"/>
                <a:gd name="T8" fmla="*/ 32 w 142"/>
                <a:gd name="T9" fmla="*/ 4 h 142"/>
                <a:gd name="T10" fmla="*/ 62 w 142"/>
                <a:gd name="T11" fmla="*/ 18 h 142"/>
                <a:gd name="T12" fmla="*/ 60 w 142"/>
                <a:gd name="T13" fmla="*/ 32 h 142"/>
                <a:gd name="T14" fmla="*/ 21 w 142"/>
                <a:gd name="T15" fmla="*/ 39 h 142"/>
                <a:gd name="T16" fmla="*/ 0 w 142"/>
                <a:gd name="T17" fmla="*/ 98 h 142"/>
                <a:gd name="T18" fmla="*/ 14 w 142"/>
                <a:gd name="T19" fmla="*/ 132 h 142"/>
                <a:gd name="T20" fmla="*/ 40 w 142"/>
                <a:gd name="T21" fmla="*/ 142 h 142"/>
                <a:gd name="T22" fmla="*/ 50 w 142"/>
                <a:gd name="T23" fmla="*/ 57 h 142"/>
                <a:gd name="T24" fmla="*/ 60 w 142"/>
                <a:gd name="T25" fmla="*/ 101 h 142"/>
                <a:gd name="T26" fmla="*/ 96 w 142"/>
                <a:gd name="T27" fmla="*/ 133 h 142"/>
                <a:gd name="T28" fmla="*/ 76 w 142"/>
                <a:gd name="T29" fmla="*/ 142 h 142"/>
                <a:gd name="T30" fmla="*/ 80 w 142"/>
                <a:gd name="T31" fmla="*/ 137 h 142"/>
                <a:gd name="T32" fmla="*/ 96 w 142"/>
                <a:gd name="T33" fmla="*/ 142 h 142"/>
                <a:gd name="T34" fmla="*/ 101 w 142"/>
                <a:gd name="T35" fmla="*/ 137 h 142"/>
                <a:gd name="T36" fmla="*/ 117 w 142"/>
                <a:gd name="T37" fmla="*/ 142 h 142"/>
                <a:gd name="T38" fmla="*/ 122 w 142"/>
                <a:gd name="T39" fmla="*/ 133 h 142"/>
                <a:gd name="T40" fmla="*/ 101 w 142"/>
                <a:gd name="T41" fmla="*/ 101 h 142"/>
                <a:gd name="T42" fmla="*/ 138 w 142"/>
                <a:gd name="T43" fmla="*/ 32 h 142"/>
                <a:gd name="T44" fmla="*/ 135 w 142"/>
                <a:gd name="T45" fmla="*/ 18 h 142"/>
                <a:gd name="T46" fmla="*/ 46 w 142"/>
                <a:gd name="T47" fmla="*/ 132 h 142"/>
                <a:gd name="T48" fmla="*/ 34 w 142"/>
                <a:gd name="T49" fmla="*/ 138 h 142"/>
                <a:gd name="T50" fmla="*/ 30 w 142"/>
                <a:gd name="T51" fmla="*/ 110 h 142"/>
                <a:gd name="T52" fmla="*/ 24 w 142"/>
                <a:gd name="T53" fmla="*/ 138 h 142"/>
                <a:gd name="T54" fmla="*/ 18 w 142"/>
                <a:gd name="T55" fmla="*/ 69 h 142"/>
                <a:gd name="T56" fmla="*/ 14 w 142"/>
                <a:gd name="T57" fmla="*/ 94 h 142"/>
                <a:gd name="T58" fmla="*/ 5 w 142"/>
                <a:gd name="T59" fmla="*/ 59 h 142"/>
                <a:gd name="T60" fmla="*/ 83 w 142"/>
                <a:gd name="T61" fmla="*/ 43 h 142"/>
                <a:gd name="T62" fmla="*/ 83 w 142"/>
                <a:gd name="T63" fmla="*/ 53 h 142"/>
                <a:gd name="T64" fmla="*/ 133 w 142"/>
                <a:gd name="T65" fmla="*/ 96 h 142"/>
                <a:gd name="T66" fmla="*/ 64 w 142"/>
                <a:gd name="T67" fmla="*/ 57 h 142"/>
                <a:gd name="T68" fmla="*/ 92 w 142"/>
                <a:gd name="T69" fmla="*/ 48 h 142"/>
                <a:gd name="T70" fmla="*/ 64 w 142"/>
                <a:gd name="T71" fmla="*/ 39 h 142"/>
                <a:gd name="T72" fmla="*/ 133 w 142"/>
                <a:gd name="T73" fmla="*/ 32 h 142"/>
                <a:gd name="T74" fmla="*/ 135 w 142"/>
                <a:gd name="T75" fmla="*/ 27 h 142"/>
                <a:gd name="T76" fmla="*/ 60 w 142"/>
                <a:gd name="T77" fmla="*/ 25 h 142"/>
                <a:gd name="T78" fmla="*/ 135 w 142"/>
                <a:gd name="T79" fmla="*/ 23 h 142"/>
                <a:gd name="T80" fmla="*/ 135 w 142"/>
                <a:gd name="T81" fmla="*/ 27 h 142"/>
                <a:gd name="T82" fmla="*/ 96 w 142"/>
                <a:gd name="T83" fmla="*/ 70 h 142"/>
                <a:gd name="T84" fmla="*/ 118 w 142"/>
                <a:gd name="T85" fmla="*/ 66 h 142"/>
                <a:gd name="T86" fmla="*/ 115 w 142"/>
                <a:gd name="T87" fmla="*/ 62 h 142"/>
                <a:gd name="T88" fmla="*/ 126 w 142"/>
                <a:gd name="T89" fmla="*/ 73 h 142"/>
                <a:gd name="T90" fmla="*/ 122 w 142"/>
                <a:gd name="T91" fmla="*/ 70 h 142"/>
                <a:gd name="T92" fmla="*/ 96 w 142"/>
                <a:gd name="T93" fmla="*/ 77 h 142"/>
                <a:gd name="T94" fmla="*/ 81 w 142"/>
                <a:gd name="T95" fmla="*/ 8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2" h="142">
                  <a:moveTo>
                    <a:pt x="32" y="37"/>
                  </a:moveTo>
                  <a:cubicBezTo>
                    <a:pt x="42" y="37"/>
                    <a:pt x="50" y="28"/>
                    <a:pt x="50" y="18"/>
                  </a:cubicBezTo>
                  <a:cubicBezTo>
                    <a:pt x="50" y="8"/>
                    <a:pt x="42" y="0"/>
                    <a:pt x="32" y="0"/>
                  </a:cubicBezTo>
                  <a:cubicBezTo>
                    <a:pt x="22" y="0"/>
                    <a:pt x="14" y="8"/>
                    <a:pt x="14" y="18"/>
                  </a:cubicBezTo>
                  <a:cubicBezTo>
                    <a:pt x="14" y="28"/>
                    <a:pt x="22" y="37"/>
                    <a:pt x="32" y="37"/>
                  </a:cubicBezTo>
                  <a:close/>
                  <a:moveTo>
                    <a:pt x="32" y="4"/>
                  </a:moveTo>
                  <a:cubicBezTo>
                    <a:pt x="40" y="4"/>
                    <a:pt x="46" y="11"/>
                    <a:pt x="46" y="18"/>
                  </a:cubicBezTo>
                  <a:cubicBezTo>
                    <a:pt x="46" y="26"/>
                    <a:pt x="40" y="32"/>
                    <a:pt x="32" y="32"/>
                  </a:cubicBezTo>
                  <a:cubicBezTo>
                    <a:pt x="24" y="32"/>
                    <a:pt x="18" y="26"/>
                    <a:pt x="18" y="18"/>
                  </a:cubicBezTo>
                  <a:cubicBezTo>
                    <a:pt x="18" y="11"/>
                    <a:pt x="24" y="4"/>
                    <a:pt x="32" y="4"/>
                  </a:cubicBezTo>
                  <a:close/>
                  <a:moveTo>
                    <a:pt x="135" y="18"/>
                  </a:moveTo>
                  <a:cubicBezTo>
                    <a:pt x="62" y="18"/>
                    <a:pt x="62" y="18"/>
                    <a:pt x="62" y="18"/>
                  </a:cubicBezTo>
                  <a:cubicBezTo>
                    <a:pt x="58" y="18"/>
                    <a:pt x="55" y="21"/>
                    <a:pt x="55" y="25"/>
                  </a:cubicBezTo>
                  <a:cubicBezTo>
                    <a:pt x="55" y="28"/>
                    <a:pt x="57" y="31"/>
                    <a:pt x="60" y="32"/>
                  </a:cubicBezTo>
                  <a:cubicBezTo>
                    <a:pt x="60" y="39"/>
                    <a:pt x="60" y="39"/>
                    <a:pt x="60" y="39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9" y="39"/>
                    <a:pt x="0" y="48"/>
                    <a:pt x="0" y="5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14" y="132"/>
                    <a:pt x="14" y="132"/>
                    <a:pt x="14" y="132"/>
                  </a:cubicBezTo>
                  <a:cubicBezTo>
                    <a:pt x="14" y="137"/>
                    <a:pt x="18" y="142"/>
                    <a:pt x="24" y="142"/>
                  </a:cubicBezTo>
                  <a:cubicBezTo>
                    <a:pt x="40" y="142"/>
                    <a:pt x="40" y="142"/>
                    <a:pt x="40" y="142"/>
                  </a:cubicBezTo>
                  <a:cubicBezTo>
                    <a:pt x="46" y="142"/>
                    <a:pt x="50" y="137"/>
                    <a:pt x="50" y="132"/>
                  </a:cubicBezTo>
                  <a:cubicBezTo>
                    <a:pt x="50" y="57"/>
                    <a:pt x="50" y="57"/>
                    <a:pt x="50" y="57"/>
                  </a:cubicBezTo>
                  <a:cubicBezTo>
                    <a:pt x="60" y="57"/>
                    <a:pt x="60" y="57"/>
                    <a:pt x="60" y="57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96" y="101"/>
                    <a:pt x="96" y="101"/>
                    <a:pt x="96" y="101"/>
                  </a:cubicBezTo>
                  <a:cubicBezTo>
                    <a:pt x="96" y="133"/>
                    <a:pt x="96" y="133"/>
                    <a:pt x="96" y="133"/>
                  </a:cubicBezTo>
                  <a:cubicBezTo>
                    <a:pt x="76" y="133"/>
                    <a:pt x="76" y="133"/>
                    <a:pt x="76" y="133"/>
                  </a:cubicBezTo>
                  <a:cubicBezTo>
                    <a:pt x="76" y="142"/>
                    <a:pt x="76" y="142"/>
                    <a:pt x="76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96" y="142"/>
                    <a:pt x="96" y="142"/>
                    <a:pt x="96" y="142"/>
                  </a:cubicBezTo>
                  <a:cubicBezTo>
                    <a:pt x="101" y="142"/>
                    <a:pt x="101" y="142"/>
                    <a:pt x="101" y="142"/>
                  </a:cubicBezTo>
                  <a:cubicBezTo>
                    <a:pt x="101" y="137"/>
                    <a:pt x="101" y="137"/>
                    <a:pt x="101" y="137"/>
                  </a:cubicBezTo>
                  <a:cubicBezTo>
                    <a:pt x="117" y="137"/>
                    <a:pt x="117" y="137"/>
                    <a:pt x="117" y="137"/>
                  </a:cubicBezTo>
                  <a:cubicBezTo>
                    <a:pt x="117" y="142"/>
                    <a:pt x="117" y="142"/>
                    <a:pt x="117" y="142"/>
                  </a:cubicBezTo>
                  <a:cubicBezTo>
                    <a:pt x="122" y="142"/>
                    <a:pt x="122" y="142"/>
                    <a:pt x="122" y="142"/>
                  </a:cubicBezTo>
                  <a:cubicBezTo>
                    <a:pt x="122" y="133"/>
                    <a:pt x="122" y="133"/>
                    <a:pt x="122" y="133"/>
                  </a:cubicBezTo>
                  <a:cubicBezTo>
                    <a:pt x="101" y="133"/>
                    <a:pt x="101" y="133"/>
                    <a:pt x="101" y="133"/>
                  </a:cubicBezTo>
                  <a:cubicBezTo>
                    <a:pt x="101" y="101"/>
                    <a:pt x="101" y="101"/>
                    <a:pt x="101" y="101"/>
                  </a:cubicBezTo>
                  <a:cubicBezTo>
                    <a:pt x="138" y="101"/>
                    <a:pt x="138" y="101"/>
                    <a:pt x="138" y="101"/>
                  </a:cubicBezTo>
                  <a:cubicBezTo>
                    <a:pt x="138" y="32"/>
                    <a:pt x="138" y="32"/>
                    <a:pt x="138" y="32"/>
                  </a:cubicBezTo>
                  <a:cubicBezTo>
                    <a:pt x="140" y="31"/>
                    <a:pt x="142" y="28"/>
                    <a:pt x="142" y="25"/>
                  </a:cubicBezTo>
                  <a:cubicBezTo>
                    <a:pt x="142" y="21"/>
                    <a:pt x="139" y="18"/>
                    <a:pt x="135" y="18"/>
                  </a:cubicBezTo>
                  <a:close/>
                  <a:moveTo>
                    <a:pt x="46" y="53"/>
                  </a:moveTo>
                  <a:cubicBezTo>
                    <a:pt x="46" y="132"/>
                    <a:pt x="46" y="132"/>
                    <a:pt x="46" y="132"/>
                  </a:cubicBezTo>
                  <a:cubicBezTo>
                    <a:pt x="46" y="135"/>
                    <a:pt x="43" y="138"/>
                    <a:pt x="40" y="138"/>
                  </a:cubicBezTo>
                  <a:cubicBezTo>
                    <a:pt x="34" y="138"/>
                    <a:pt x="34" y="138"/>
                    <a:pt x="34" y="138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0" y="110"/>
                    <a:pt x="30" y="110"/>
                    <a:pt x="30" y="110"/>
                  </a:cubicBezTo>
                  <a:cubicBezTo>
                    <a:pt x="30" y="138"/>
                    <a:pt x="30" y="138"/>
                    <a:pt x="30" y="138"/>
                  </a:cubicBezTo>
                  <a:cubicBezTo>
                    <a:pt x="24" y="138"/>
                    <a:pt x="24" y="138"/>
                    <a:pt x="24" y="138"/>
                  </a:cubicBezTo>
                  <a:cubicBezTo>
                    <a:pt x="21" y="138"/>
                    <a:pt x="18" y="135"/>
                    <a:pt x="18" y="132"/>
                  </a:cubicBezTo>
                  <a:cubicBezTo>
                    <a:pt x="18" y="69"/>
                    <a:pt x="18" y="69"/>
                    <a:pt x="18" y="69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5" y="94"/>
                    <a:pt x="5" y="94"/>
                    <a:pt x="5" y="94"/>
                  </a:cubicBezTo>
                  <a:cubicBezTo>
                    <a:pt x="5" y="59"/>
                    <a:pt x="5" y="59"/>
                    <a:pt x="5" y="59"/>
                  </a:cubicBezTo>
                  <a:cubicBezTo>
                    <a:pt x="5" y="51"/>
                    <a:pt x="12" y="43"/>
                    <a:pt x="21" y="43"/>
                  </a:cubicBezTo>
                  <a:cubicBezTo>
                    <a:pt x="83" y="43"/>
                    <a:pt x="83" y="43"/>
                    <a:pt x="83" y="43"/>
                  </a:cubicBezTo>
                  <a:cubicBezTo>
                    <a:pt x="85" y="43"/>
                    <a:pt x="87" y="45"/>
                    <a:pt x="87" y="48"/>
                  </a:cubicBezTo>
                  <a:cubicBezTo>
                    <a:pt x="87" y="51"/>
                    <a:pt x="85" y="53"/>
                    <a:pt x="83" y="53"/>
                  </a:cubicBezTo>
                  <a:cubicBezTo>
                    <a:pt x="46" y="53"/>
                    <a:pt x="46" y="53"/>
                    <a:pt x="46" y="53"/>
                  </a:cubicBezTo>
                  <a:close/>
                  <a:moveTo>
                    <a:pt x="133" y="96"/>
                  </a:moveTo>
                  <a:cubicBezTo>
                    <a:pt x="64" y="96"/>
                    <a:pt x="64" y="96"/>
                    <a:pt x="64" y="96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83" y="57"/>
                    <a:pt x="83" y="57"/>
                    <a:pt x="83" y="57"/>
                  </a:cubicBezTo>
                  <a:cubicBezTo>
                    <a:pt x="88" y="57"/>
                    <a:pt x="92" y="53"/>
                    <a:pt x="92" y="48"/>
                  </a:cubicBezTo>
                  <a:cubicBezTo>
                    <a:pt x="92" y="43"/>
                    <a:pt x="88" y="39"/>
                    <a:pt x="83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133" y="32"/>
                    <a:pt x="133" y="32"/>
                    <a:pt x="133" y="32"/>
                  </a:cubicBezTo>
                  <a:cubicBezTo>
                    <a:pt x="133" y="96"/>
                    <a:pt x="133" y="96"/>
                    <a:pt x="133" y="96"/>
                  </a:cubicBezTo>
                  <a:close/>
                  <a:moveTo>
                    <a:pt x="135" y="27"/>
                  </a:moveTo>
                  <a:cubicBezTo>
                    <a:pt x="62" y="27"/>
                    <a:pt x="62" y="27"/>
                    <a:pt x="62" y="27"/>
                  </a:cubicBezTo>
                  <a:cubicBezTo>
                    <a:pt x="61" y="27"/>
                    <a:pt x="60" y="26"/>
                    <a:pt x="60" y="25"/>
                  </a:cubicBezTo>
                  <a:cubicBezTo>
                    <a:pt x="60" y="24"/>
                    <a:pt x="61" y="23"/>
                    <a:pt x="62" y="23"/>
                  </a:cubicBezTo>
                  <a:cubicBezTo>
                    <a:pt x="135" y="23"/>
                    <a:pt x="135" y="23"/>
                    <a:pt x="135" y="23"/>
                  </a:cubicBezTo>
                  <a:cubicBezTo>
                    <a:pt x="137" y="23"/>
                    <a:pt x="138" y="24"/>
                    <a:pt x="138" y="25"/>
                  </a:cubicBezTo>
                  <a:cubicBezTo>
                    <a:pt x="138" y="26"/>
                    <a:pt x="137" y="27"/>
                    <a:pt x="135" y="27"/>
                  </a:cubicBezTo>
                  <a:close/>
                  <a:moveTo>
                    <a:pt x="81" y="85"/>
                  </a:moveTo>
                  <a:cubicBezTo>
                    <a:pt x="96" y="70"/>
                    <a:pt x="96" y="70"/>
                    <a:pt x="96" y="70"/>
                  </a:cubicBezTo>
                  <a:cubicBezTo>
                    <a:pt x="105" y="79"/>
                    <a:pt x="105" y="79"/>
                    <a:pt x="105" y="79"/>
                  </a:cubicBezTo>
                  <a:cubicBezTo>
                    <a:pt x="118" y="66"/>
                    <a:pt x="118" y="66"/>
                    <a:pt x="118" y="66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5" y="62"/>
                    <a:pt x="115" y="62"/>
                  </a:cubicBezTo>
                  <a:cubicBezTo>
                    <a:pt x="126" y="62"/>
                    <a:pt x="126" y="62"/>
                    <a:pt x="126" y="62"/>
                  </a:cubicBezTo>
                  <a:cubicBezTo>
                    <a:pt x="126" y="73"/>
                    <a:pt x="126" y="73"/>
                    <a:pt x="126" y="73"/>
                  </a:cubicBezTo>
                  <a:cubicBezTo>
                    <a:pt x="122" y="73"/>
                    <a:pt x="122" y="73"/>
                    <a:pt x="122" y="73"/>
                  </a:cubicBezTo>
                  <a:cubicBezTo>
                    <a:pt x="122" y="70"/>
                    <a:pt x="122" y="70"/>
                    <a:pt x="122" y="70"/>
                  </a:cubicBezTo>
                  <a:cubicBezTo>
                    <a:pt x="105" y="86"/>
                    <a:pt x="105" y="86"/>
                    <a:pt x="105" y="86"/>
                  </a:cubicBezTo>
                  <a:cubicBezTo>
                    <a:pt x="96" y="77"/>
                    <a:pt x="96" y="77"/>
                    <a:pt x="96" y="77"/>
                  </a:cubicBezTo>
                  <a:cubicBezTo>
                    <a:pt x="84" y="89"/>
                    <a:pt x="84" y="89"/>
                    <a:pt x="84" y="89"/>
                  </a:cubicBezTo>
                  <a:lnTo>
                    <a:pt x="81" y="85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16" name="Grupo 15" descr="forma masculina">
            <a:extLst>
              <a:ext uri="{FF2B5EF4-FFF2-40B4-BE49-F238E27FC236}">
                <a16:creationId xmlns:a16="http://schemas.microsoft.com/office/drawing/2014/main" id="{861CF519-A793-4046-BBD2-03CF81D58524}"/>
              </a:ext>
            </a:extLst>
          </p:cNvPr>
          <p:cNvGrpSpPr/>
          <p:nvPr/>
        </p:nvGrpSpPr>
        <p:grpSpPr>
          <a:xfrm>
            <a:off x="1146069" y="7629487"/>
            <a:ext cx="285024" cy="496888"/>
            <a:chOff x="2413205" y="3784600"/>
            <a:chExt cx="285024" cy="496888"/>
          </a:xfrm>
          <a:solidFill>
            <a:schemeClr val="accent3"/>
          </a:solidFill>
        </p:grpSpPr>
        <p:sp>
          <p:nvSpPr>
            <p:cNvPr id="17" name="Elipse 170">
              <a:extLst>
                <a:ext uri="{FF2B5EF4-FFF2-40B4-BE49-F238E27FC236}">
                  <a16:creationId xmlns:a16="http://schemas.microsoft.com/office/drawing/2014/main" id="{603D24B6-030A-444A-8B29-FFEF2C55F77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08213" y="3784600"/>
              <a:ext cx="95008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" name="Forma libre 171">
              <a:extLst>
                <a:ext uri="{FF2B5EF4-FFF2-40B4-BE49-F238E27FC236}">
                  <a16:creationId xmlns:a16="http://schemas.microsoft.com/office/drawing/2014/main" id="{B851F97D-424D-41EA-B689-CB0E7AE785A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13205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9 w 90"/>
                <a:gd name="T3" fmla="*/ 4 h 121"/>
                <a:gd name="T4" fmla="*/ 62 w 90"/>
                <a:gd name="T5" fmla="*/ 0 h 121"/>
                <a:gd name="T6" fmla="*/ 57 w 90"/>
                <a:gd name="T7" fmla="*/ 0 h 121"/>
                <a:gd name="T8" fmla="*/ 34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2 w 90"/>
                <a:gd name="T15" fmla="*/ 44 h 121"/>
                <a:gd name="T16" fmla="*/ 5 w 90"/>
                <a:gd name="T17" fmla="*/ 53 h 121"/>
                <a:gd name="T18" fmla="*/ 14 w 90"/>
                <a:gd name="T19" fmla="*/ 50 h 121"/>
                <a:gd name="T20" fmla="*/ 25 w 90"/>
                <a:gd name="T21" fmla="*/ 27 h 121"/>
                <a:gd name="T22" fmla="*/ 25 w 90"/>
                <a:gd name="T23" fmla="*/ 55 h 121"/>
                <a:gd name="T24" fmla="*/ 25 w 90"/>
                <a:gd name="T25" fmla="*/ 56 h 121"/>
                <a:gd name="T26" fmla="*/ 25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9 w 90"/>
                <a:gd name="T35" fmla="*/ 65 h 121"/>
                <a:gd name="T36" fmla="*/ 49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8 w 90"/>
                <a:gd name="T53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9" y="4"/>
                    <a:pt x="69" y="4"/>
                    <a:pt x="69" y="4"/>
                  </a:cubicBezTo>
                  <a:cubicBezTo>
                    <a:pt x="68" y="1"/>
                    <a:pt x="65" y="0"/>
                    <a:pt x="62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6" y="0"/>
                    <a:pt x="23" y="1"/>
                    <a:pt x="21" y="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0" y="47"/>
                    <a:pt x="2" y="51"/>
                    <a:pt x="5" y="53"/>
                  </a:cubicBezTo>
                  <a:cubicBezTo>
                    <a:pt x="8" y="54"/>
                    <a:pt x="12" y="53"/>
                    <a:pt x="14" y="50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25" y="112"/>
                    <a:pt x="25" y="112"/>
                    <a:pt x="25" y="112"/>
                  </a:cubicBezTo>
                  <a:cubicBezTo>
                    <a:pt x="25" y="117"/>
                    <a:pt x="29" y="121"/>
                    <a:pt x="33" y="121"/>
                  </a:cubicBezTo>
                  <a:cubicBezTo>
                    <a:pt x="38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7"/>
                    <a:pt x="53" y="121"/>
                    <a:pt x="57" y="121"/>
                  </a:cubicBezTo>
                  <a:cubicBezTo>
                    <a:pt x="62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8" y="53"/>
                    <a:pt x="82" y="54"/>
                    <a:pt x="85" y="53"/>
                  </a:cubicBezTo>
                  <a:cubicBezTo>
                    <a:pt x="89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19" name="Grupo 18" descr="forma masculina">
            <a:extLst>
              <a:ext uri="{FF2B5EF4-FFF2-40B4-BE49-F238E27FC236}">
                <a16:creationId xmlns:a16="http://schemas.microsoft.com/office/drawing/2014/main" id="{769E62FB-5AEB-445D-AB18-D1E8E041219E}"/>
              </a:ext>
            </a:extLst>
          </p:cNvPr>
          <p:cNvGrpSpPr/>
          <p:nvPr/>
        </p:nvGrpSpPr>
        <p:grpSpPr>
          <a:xfrm>
            <a:off x="1846898" y="7629487"/>
            <a:ext cx="286608" cy="496888"/>
            <a:chOff x="2717231" y="3784600"/>
            <a:chExt cx="286608" cy="496888"/>
          </a:xfrm>
          <a:solidFill>
            <a:schemeClr val="accent2"/>
          </a:solidFill>
        </p:grpSpPr>
        <p:sp>
          <p:nvSpPr>
            <p:cNvPr id="20" name="Elipse 172">
              <a:extLst>
                <a:ext uri="{FF2B5EF4-FFF2-40B4-BE49-F238E27FC236}">
                  <a16:creationId xmlns:a16="http://schemas.microsoft.com/office/drawing/2014/main" id="{02037490-130A-48B0-A45E-ABE880B534E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13823" y="3784600"/>
              <a:ext cx="95008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" name="Forma libre 173">
              <a:extLst>
                <a:ext uri="{FF2B5EF4-FFF2-40B4-BE49-F238E27FC236}">
                  <a16:creationId xmlns:a16="http://schemas.microsoft.com/office/drawing/2014/main" id="{FC974265-1637-4048-92F9-D1A5D6B82A8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7231" y="3895725"/>
              <a:ext cx="286608" cy="385763"/>
            </a:xfrm>
            <a:custGeom>
              <a:avLst/>
              <a:gdLst>
                <a:gd name="T0" fmla="*/ 88 w 90"/>
                <a:gd name="T1" fmla="*/ 44 h 121"/>
                <a:gd name="T2" fmla="*/ 69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4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2 w 90"/>
                <a:gd name="T15" fmla="*/ 44 h 121"/>
                <a:gd name="T16" fmla="*/ 5 w 90"/>
                <a:gd name="T17" fmla="*/ 53 h 121"/>
                <a:gd name="T18" fmla="*/ 14 w 90"/>
                <a:gd name="T19" fmla="*/ 50 h 121"/>
                <a:gd name="T20" fmla="*/ 25 w 90"/>
                <a:gd name="T21" fmla="*/ 27 h 121"/>
                <a:gd name="T22" fmla="*/ 25 w 90"/>
                <a:gd name="T23" fmla="*/ 55 h 121"/>
                <a:gd name="T24" fmla="*/ 25 w 90"/>
                <a:gd name="T25" fmla="*/ 56 h 121"/>
                <a:gd name="T26" fmla="*/ 25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9 w 90"/>
                <a:gd name="T35" fmla="*/ 65 h 121"/>
                <a:gd name="T36" fmla="*/ 49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8 w 90"/>
                <a:gd name="T53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9" y="4"/>
                    <a:pt x="69" y="4"/>
                    <a:pt x="69" y="4"/>
                  </a:cubicBezTo>
                  <a:cubicBezTo>
                    <a:pt x="68" y="1"/>
                    <a:pt x="65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3" y="1"/>
                    <a:pt x="21" y="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0" y="47"/>
                    <a:pt x="2" y="51"/>
                    <a:pt x="5" y="53"/>
                  </a:cubicBezTo>
                  <a:cubicBezTo>
                    <a:pt x="8" y="54"/>
                    <a:pt x="12" y="53"/>
                    <a:pt x="14" y="50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25" y="112"/>
                    <a:pt x="25" y="112"/>
                    <a:pt x="25" y="112"/>
                  </a:cubicBezTo>
                  <a:cubicBezTo>
                    <a:pt x="25" y="117"/>
                    <a:pt x="29" y="121"/>
                    <a:pt x="33" y="121"/>
                  </a:cubicBezTo>
                  <a:cubicBezTo>
                    <a:pt x="38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7"/>
                    <a:pt x="53" y="121"/>
                    <a:pt x="57" y="121"/>
                  </a:cubicBezTo>
                  <a:cubicBezTo>
                    <a:pt x="62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8" y="53"/>
                    <a:pt x="82" y="54"/>
                    <a:pt x="85" y="53"/>
                  </a:cubicBezTo>
                  <a:cubicBezTo>
                    <a:pt x="89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22" name="Grupo 21" descr="forma femenina">
            <a:extLst>
              <a:ext uri="{FF2B5EF4-FFF2-40B4-BE49-F238E27FC236}">
                <a16:creationId xmlns:a16="http://schemas.microsoft.com/office/drawing/2014/main" id="{DD66E4F6-C6E3-4CA5-A0D8-BD0AE2D71499}"/>
              </a:ext>
            </a:extLst>
          </p:cNvPr>
          <p:cNvGrpSpPr/>
          <p:nvPr/>
        </p:nvGrpSpPr>
        <p:grpSpPr>
          <a:xfrm>
            <a:off x="802780" y="7629487"/>
            <a:ext cx="269190" cy="496888"/>
            <a:chOff x="4175605" y="3784600"/>
            <a:chExt cx="269190" cy="496888"/>
          </a:xfrm>
          <a:solidFill>
            <a:schemeClr val="accent2"/>
          </a:solidFill>
        </p:grpSpPr>
        <p:sp>
          <p:nvSpPr>
            <p:cNvPr id="23" name="Elipse 182">
              <a:extLst>
                <a:ext uri="{FF2B5EF4-FFF2-40B4-BE49-F238E27FC236}">
                  <a16:creationId xmlns:a16="http://schemas.microsoft.com/office/drawing/2014/main" id="{FD3F9A5E-2FB2-41F2-860C-24E44AD4BEC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61113" y="3784600"/>
              <a:ext cx="95008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4" name="Forma libre 183">
              <a:extLst>
                <a:ext uri="{FF2B5EF4-FFF2-40B4-BE49-F238E27FC236}">
                  <a16:creationId xmlns:a16="http://schemas.microsoft.com/office/drawing/2014/main" id="{BE2BE5C1-322D-4D04-BE9A-D8F637D09D8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5605" y="3895725"/>
              <a:ext cx="269190" cy="385763"/>
            </a:xfrm>
            <a:custGeom>
              <a:avLst/>
              <a:gdLst>
                <a:gd name="T0" fmla="*/ 83 w 85"/>
                <a:gd name="T1" fmla="*/ 44 h 121"/>
                <a:gd name="T2" fmla="*/ 64 w 85"/>
                <a:gd name="T3" fmla="*/ 4 h 121"/>
                <a:gd name="T4" fmla="*/ 56 w 85"/>
                <a:gd name="T5" fmla="*/ 0 h 121"/>
                <a:gd name="T6" fmla="*/ 56 w 85"/>
                <a:gd name="T7" fmla="*/ 0 h 121"/>
                <a:gd name="T8" fmla="*/ 52 w 85"/>
                <a:gd name="T9" fmla="*/ 0 h 121"/>
                <a:gd name="T10" fmla="*/ 33 w 85"/>
                <a:gd name="T11" fmla="*/ 0 h 121"/>
                <a:gd name="T12" fmla="*/ 29 w 85"/>
                <a:gd name="T13" fmla="*/ 0 h 121"/>
                <a:gd name="T14" fmla="*/ 28 w 85"/>
                <a:gd name="T15" fmla="*/ 0 h 121"/>
                <a:gd name="T16" fmla="*/ 21 w 85"/>
                <a:gd name="T17" fmla="*/ 4 h 121"/>
                <a:gd name="T18" fmla="*/ 1 w 85"/>
                <a:gd name="T19" fmla="*/ 44 h 121"/>
                <a:gd name="T20" fmla="*/ 5 w 85"/>
                <a:gd name="T21" fmla="*/ 53 h 121"/>
                <a:gd name="T22" fmla="*/ 13 w 85"/>
                <a:gd name="T23" fmla="*/ 50 h 121"/>
                <a:gd name="T24" fmla="*/ 26 w 85"/>
                <a:gd name="T25" fmla="*/ 25 h 121"/>
                <a:gd name="T26" fmla="*/ 26 w 85"/>
                <a:gd name="T27" fmla="*/ 40 h 121"/>
                <a:gd name="T28" fmla="*/ 13 w 85"/>
                <a:gd name="T29" fmla="*/ 72 h 121"/>
                <a:gd name="T30" fmla="*/ 16 w 85"/>
                <a:gd name="T31" fmla="*/ 77 h 121"/>
                <a:gd name="T32" fmla="*/ 27 w 85"/>
                <a:gd name="T33" fmla="*/ 77 h 121"/>
                <a:gd name="T34" fmla="*/ 27 w 85"/>
                <a:gd name="T35" fmla="*/ 114 h 121"/>
                <a:gd name="T36" fmla="*/ 34 w 85"/>
                <a:gd name="T37" fmla="*/ 121 h 121"/>
                <a:gd name="T38" fmla="*/ 40 w 85"/>
                <a:gd name="T39" fmla="*/ 114 h 121"/>
                <a:gd name="T40" fmla="*/ 40 w 85"/>
                <a:gd name="T41" fmla="*/ 77 h 121"/>
                <a:gd name="T42" fmla="*/ 44 w 85"/>
                <a:gd name="T43" fmla="*/ 77 h 121"/>
                <a:gd name="T44" fmla="*/ 44 w 85"/>
                <a:gd name="T45" fmla="*/ 114 h 121"/>
                <a:gd name="T46" fmla="*/ 51 w 85"/>
                <a:gd name="T47" fmla="*/ 121 h 121"/>
                <a:gd name="T48" fmla="*/ 57 w 85"/>
                <a:gd name="T49" fmla="*/ 114 h 121"/>
                <a:gd name="T50" fmla="*/ 57 w 85"/>
                <a:gd name="T51" fmla="*/ 77 h 121"/>
                <a:gd name="T52" fmla="*/ 68 w 85"/>
                <a:gd name="T53" fmla="*/ 77 h 121"/>
                <a:gd name="T54" fmla="*/ 72 w 85"/>
                <a:gd name="T55" fmla="*/ 72 h 121"/>
                <a:gd name="T56" fmla="*/ 58 w 85"/>
                <a:gd name="T57" fmla="*/ 40 h 121"/>
                <a:gd name="T58" fmla="*/ 59 w 85"/>
                <a:gd name="T59" fmla="*/ 25 h 121"/>
                <a:gd name="T60" fmla="*/ 71 w 85"/>
                <a:gd name="T61" fmla="*/ 50 h 121"/>
                <a:gd name="T62" fmla="*/ 80 w 85"/>
                <a:gd name="T63" fmla="*/ 53 h 121"/>
                <a:gd name="T64" fmla="*/ 83 w 85"/>
                <a:gd name="T6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" h="121">
                  <a:moveTo>
                    <a:pt x="83" y="44"/>
                  </a:moveTo>
                  <a:cubicBezTo>
                    <a:pt x="64" y="4"/>
                    <a:pt x="64" y="4"/>
                    <a:pt x="64" y="4"/>
                  </a:cubicBezTo>
                  <a:cubicBezTo>
                    <a:pt x="62" y="1"/>
                    <a:pt x="59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5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12" y="74"/>
                    <a:pt x="13" y="77"/>
                    <a:pt x="16" y="7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114"/>
                    <a:pt x="27" y="114"/>
                    <a:pt x="27" y="114"/>
                  </a:cubicBezTo>
                  <a:cubicBezTo>
                    <a:pt x="27" y="118"/>
                    <a:pt x="30" y="121"/>
                    <a:pt x="34" y="121"/>
                  </a:cubicBezTo>
                  <a:cubicBezTo>
                    <a:pt x="37" y="121"/>
                    <a:pt x="40" y="118"/>
                    <a:pt x="40" y="114"/>
                  </a:cubicBezTo>
                  <a:cubicBezTo>
                    <a:pt x="40" y="77"/>
                    <a:pt x="40" y="77"/>
                    <a:pt x="40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114"/>
                    <a:pt x="44" y="114"/>
                    <a:pt x="44" y="114"/>
                  </a:cubicBezTo>
                  <a:cubicBezTo>
                    <a:pt x="44" y="118"/>
                    <a:pt x="47" y="121"/>
                    <a:pt x="51" y="121"/>
                  </a:cubicBezTo>
                  <a:cubicBezTo>
                    <a:pt x="54" y="121"/>
                    <a:pt x="57" y="118"/>
                    <a:pt x="57" y="114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68" y="77"/>
                    <a:pt x="68" y="77"/>
                    <a:pt x="68" y="77"/>
                  </a:cubicBezTo>
                  <a:cubicBezTo>
                    <a:pt x="71" y="77"/>
                    <a:pt x="73" y="74"/>
                    <a:pt x="72" y="72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71" y="50"/>
                    <a:pt x="71" y="50"/>
                    <a:pt x="71" y="50"/>
                  </a:cubicBezTo>
                  <a:cubicBezTo>
                    <a:pt x="73" y="53"/>
                    <a:pt x="77" y="54"/>
                    <a:pt x="80" y="53"/>
                  </a:cubicBezTo>
                  <a:cubicBezTo>
                    <a:pt x="83" y="51"/>
                    <a:pt x="85" y="47"/>
                    <a:pt x="83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pic>
        <p:nvPicPr>
          <p:cNvPr id="25" name="Imagen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872" y="7629487"/>
            <a:ext cx="268247" cy="493819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5308" y="7629487"/>
            <a:ext cx="268247" cy="493819"/>
          </a:xfrm>
          <a:prstGeom prst="rect">
            <a:avLst/>
          </a:prstGeom>
        </p:spPr>
      </p:pic>
      <p:grpSp>
        <p:nvGrpSpPr>
          <p:cNvPr id="27" name="Grupo 26" descr="forma masculina">
            <a:extLst>
              <a:ext uri="{FF2B5EF4-FFF2-40B4-BE49-F238E27FC236}">
                <a16:creationId xmlns:a16="http://schemas.microsoft.com/office/drawing/2014/main" id="{508952A6-9245-4509-B02F-09D929DF1F0A}"/>
              </a:ext>
            </a:extLst>
          </p:cNvPr>
          <p:cNvGrpSpPr/>
          <p:nvPr/>
        </p:nvGrpSpPr>
        <p:grpSpPr>
          <a:xfrm>
            <a:off x="2530196" y="7626418"/>
            <a:ext cx="285024" cy="496888"/>
            <a:chOff x="3022841" y="3784600"/>
            <a:chExt cx="285024" cy="496888"/>
          </a:xfrm>
          <a:solidFill>
            <a:schemeClr val="accent1"/>
          </a:solidFill>
        </p:grpSpPr>
        <p:sp>
          <p:nvSpPr>
            <p:cNvPr id="28" name="Elipse 174">
              <a:extLst>
                <a:ext uri="{FF2B5EF4-FFF2-40B4-BE49-F238E27FC236}">
                  <a16:creationId xmlns:a16="http://schemas.microsoft.com/office/drawing/2014/main" id="{1955C2BD-3813-4075-A88D-DB58DCCF355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7849" y="3784600"/>
              <a:ext cx="95008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9" name="Forma libre 175">
              <a:extLst>
                <a:ext uri="{FF2B5EF4-FFF2-40B4-BE49-F238E27FC236}">
                  <a16:creationId xmlns:a16="http://schemas.microsoft.com/office/drawing/2014/main" id="{C03E2438-87FB-4BD0-97F4-41E401CA38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22841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9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4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2 w 90"/>
                <a:gd name="T15" fmla="*/ 44 h 121"/>
                <a:gd name="T16" fmla="*/ 5 w 90"/>
                <a:gd name="T17" fmla="*/ 53 h 121"/>
                <a:gd name="T18" fmla="*/ 14 w 90"/>
                <a:gd name="T19" fmla="*/ 50 h 121"/>
                <a:gd name="T20" fmla="*/ 25 w 90"/>
                <a:gd name="T21" fmla="*/ 27 h 121"/>
                <a:gd name="T22" fmla="*/ 25 w 90"/>
                <a:gd name="T23" fmla="*/ 55 h 121"/>
                <a:gd name="T24" fmla="*/ 25 w 90"/>
                <a:gd name="T25" fmla="*/ 56 h 121"/>
                <a:gd name="T26" fmla="*/ 25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9 w 90"/>
                <a:gd name="T35" fmla="*/ 65 h 121"/>
                <a:gd name="T36" fmla="*/ 49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8 w 90"/>
                <a:gd name="T53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9" y="4"/>
                    <a:pt x="69" y="4"/>
                    <a:pt x="69" y="4"/>
                  </a:cubicBezTo>
                  <a:cubicBezTo>
                    <a:pt x="68" y="1"/>
                    <a:pt x="65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3" y="1"/>
                    <a:pt x="21" y="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0" y="47"/>
                    <a:pt x="2" y="51"/>
                    <a:pt x="5" y="53"/>
                  </a:cubicBezTo>
                  <a:cubicBezTo>
                    <a:pt x="8" y="54"/>
                    <a:pt x="12" y="53"/>
                    <a:pt x="14" y="50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25" y="112"/>
                    <a:pt x="25" y="112"/>
                    <a:pt x="25" y="112"/>
                  </a:cubicBezTo>
                  <a:cubicBezTo>
                    <a:pt x="25" y="117"/>
                    <a:pt x="29" y="121"/>
                    <a:pt x="33" y="121"/>
                  </a:cubicBezTo>
                  <a:cubicBezTo>
                    <a:pt x="38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7"/>
                    <a:pt x="53" y="121"/>
                    <a:pt x="57" y="121"/>
                  </a:cubicBezTo>
                  <a:cubicBezTo>
                    <a:pt x="62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8" y="53"/>
                    <a:pt x="82" y="54"/>
                    <a:pt x="85" y="53"/>
                  </a:cubicBezTo>
                  <a:cubicBezTo>
                    <a:pt x="89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30" name="Grupo 29" descr="forma femenina">
            <a:extLst>
              <a:ext uri="{FF2B5EF4-FFF2-40B4-BE49-F238E27FC236}">
                <a16:creationId xmlns:a16="http://schemas.microsoft.com/office/drawing/2014/main" id="{5EDBF58C-0EF6-4E09-8AFD-52613190404A}"/>
              </a:ext>
            </a:extLst>
          </p:cNvPr>
          <p:cNvGrpSpPr/>
          <p:nvPr/>
        </p:nvGrpSpPr>
        <p:grpSpPr>
          <a:xfrm>
            <a:off x="2871861" y="7626418"/>
            <a:ext cx="270774" cy="496888"/>
            <a:chOff x="4479631" y="3784600"/>
            <a:chExt cx="270774" cy="496888"/>
          </a:xfrm>
          <a:solidFill>
            <a:schemeClr val="accent3"/>
          </a:solidFill>
        </p:grpSpPr>
        <p:sp>
          <p:nvSpPr>
            <p:cNvPr id="31" name="Elipse 184">
              <a:extLst>
                <a:ext uri="{FF2B5EF4-FFF2-40B4-BE49-F238E27FC236}">
                  <a16:creationId xmlns:a16="http://schemas.microsoft.com/office/drawing/2014/main" id="{71559DA6-9C75-4FAD-8373-67FC21F68AF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65138" y="3784600"/>
              <a:ext cx="95008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2" name="Forma libre 185">
              <a:extLst>
                <a:ext uri="{FF2B5EF4-FFF2-40B4-BE49-F238E27FC236}">
                  <a16:creationId xmlns:a16="http://schemas.microsoft.com/office/drawing/2014/main" id="{C0B64822-817F-4233-9BFC-1CB2A02B5AA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479631" y="3895725"/>
              <a:ext cx="270774" cy="385763"/>
            </a:xfrm>
            <a:custGeom>
              <a:avLst/>
              <a:gdLst>
                <a:gd name="T0" fmla="*/ 83 w 85"/>
                <a:gd name="T1" fmla="*/ 44 h 121"/>
                <a:gd name="T2" fmla="*/ 64 w 85"/>
                <a:gd name="T3" fmla="*/ 4 h 121"/>
                <a:gd name="T4" fmla="*/ 56 w 85"/>
                <a:gd name="T5" fmla="*/ 0 h 121"/>
                <a:gd name="T6" fmla="*/ 56 w 85"/>
                <a:gd name="T7" fmla="*/ 0 h 121"/>
                <a:gd name="T8" fmla="*/ 52 w 85"/>
                <a:gd name="T9" fmla="*/ 0 h 121"/>
                <a:gd name="T10" fmla="*/ 32 w 85"/>
                <a:gd name="T11" fmla="*/ 0 h 121"/>
                <a:gd name="T12" fmla="*/ 28 w 85"/>
                <a:gd name="T13" fmla="*/ 0 h 121"/>
                <a:gd name="T14" fmla="*/ 28 w 85"/>
                <a:gd name="T15" fmla="*/ 0 h 121"/>
                <a:gd name="T16" fmla="*/ 21 w 85"/>
                <a:gd name="T17" fmla="*/ 4 h 121"/>
                <a:gd name="T18" fmla="*/ 1 w 85"/>
                <a:gd name="T19" fmla="*/ 44 h 121"/>
                <a:gd name="T20" fmla="*/ 4 w 85"/>
                <a:gd name="T21" fmla="*/ 53 h 121"/>
                <a:gd name="T22" fmla="*/ 13 w 85"/>
                <a:gd name="T23" fmla="*/ 50 h 121"/>
                <a:gd name="T24" fmla="*/ 25 w 85"/>
                <a:gd name="T25" fmla="*/ 25 h 121"/>
                <a:gd name="T26" fmla="*/ 26 w 85"/>
                <a:gd name="T27" fmla="*/ 40 h 121"/>
                <a:gd name="T28" fmla="*/ 13 w 85"/>
                <a:gd name="T29" fmla="*/ 72 h 121"/>
                <a:gd name="T30" fmla="*/ 16 w 85"/>
                <a:gd name="T31" fmla="*/ 77 h 121"/>
                <a:gd name="T32" fmla="*/ 27 w 85"/>
                <a:gd name="T33" fmla="*/ 77 h 121"/>
                <a:gd name="T34" fmla="*/ 27 w 85"/>
                <a:gd name="T35" fmla="*/ 114 h 121"/>
                <a:gd name="T36" fmla="*/ 33 w 85"/>
                <a:gd name="T37" fmla="*/ 121 h 121"/>
                <a:gd name="T38" fmla="*/ 33 w 85"/>
                <a:gd name="T39" fmla="*/ 121 h 121"/>
                <a:gd name="T40" fmla="*/ 40 w 85"/>
                <a:gd name="T41" fmla="*/ 114 h 121"/>
                <a:gd name="T42" fmla="*/ 40 w 85"/>
                <a:gd name="T43" fmla="*/ 77 h 121"/>
                <a:gd name="T44" fmla="*/ 44 w 85"/>
                <a:gd name="T45" fmla="*/ 77 h 121"/>
                <a:gd name="T46" fmla="*/ 44 w 85"/>
                <a:gd name="T47" fmla="*/ 114 h 121"/>
                <a:gd name="T48" fmla="*/ 51 w 85"/>
                <a:gd name="T49" fmla="*/ 121 h 121"/>
                <a:gd name="T50" fmla="*/ 57 w 85"/>
                <a:gd name="T51" fmla="*/ 114 h 121"/>
                <a:gd name="T52" fmla="*/ 57 w 85"/>
                <a:gd name="T53" fmla="*/ 77 h 121"/>
                <a:gd name="T54" fmla="*/ 68 w 85"/>
                <a:gd name="T55" fmla="*/ 77 h 121"/>
                <a:gd name="T56" fmla="*/ 72 w 85"/>
                <a:gd name="T57" fmla="*/ 72 h 121"/>
                <a:gd name="T58" fmla="*/ 58 w 85"/>
                <a:gd name="T59" fmla="*/ 40 h 121"/>
                <a:gd name="T60" fmla="*/ 59 w 85"/>
                <a:gd name="T61" fmla="*/ 25 h 121"/>
                <a:gd name="T62" fmla="*/ 71 w 85"/>
                <a:gd name="T63" fmla="*/ 50 h 121"/>
                <a:gd name="T64" fmla="*/ 80 w 85"/>
                <a:gd name="T65" fmla="*/ 53 h 121"/>
                <a:gd name="T66" fmla="*/ 83 w 85"/>
                <a:gd name="T67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5" h="121">
                  <a:moveTo>
                    <a:pt x="83" y="44"/>
                  </a:moveTo>
                  <a:cubicBezTo>
                    <a:pt x="64" y="4"/>
                    <a:pt x="64" y="4"/>
                    <a:pt x="64" y="4"/>
                  </a:cubicBezTo>
                  <a:cubicBezTo>
                    <a:pt x="62" y="1"/>
                    <a:pt x="59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12" y="74"/>
                    <a:pt x="13" y="77"/>
                    <a:pt x="16" y="7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114"/>
                    <a:pt x="27" y="114"/>
                    <a:pt x="27" y="114"/>
                  </a:cubicBezTo>
                  <a:cubicBezTo>
                    <a:pt x="27" y="118"/>
                    <a:pt x="30" y="121"/>
                    <a:pt x="33" y="121"/>
                  </a:cubicBezTo>
                  <a:cubicBezTo>
                    <a:pt x="33" y="121"/>
                    <a:pt x="33" y="121"/>
                    <a:pt x="33" y="121"/>
                  </a:cubicBezTo>
                  <a:cubicBezTo>
                    <a:pt x="37" y="121"/>
                    <a:pt x="40" y="118"/>
                    <a:pt x="40" y="114"/>
                  </a:cubicBezTo>
                  <a:cubicBezTo>
                    <a:pt x="40" y="77"/>
                    <a:pt x="40" y="77"/>
                    <a:pt x="40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114"/>
                    <a:pt x="44" y="114"/>
                    <a:pt x="44" y="114"/>
                  </a:cubicBezTo>
                  <a:cubicBezTo>
                    <a:pt x="44" y="118"/>
                    <a:pt x="47" y="121"/>
                    <a:pt x="51" y="121"/>
                  </a:cubicBezTo>
                  <a:cubicBezTo>
                    <a:pt x="54" y="121"/>
                    <a:pt x="57" y="118"/>
                    <a:pt x="57" y="114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68" y="77"/>
                    <a:pt x="68" y="77"/>
                    <a:pt x="68" y="77"/>
                  </a:cubicBezTo>
                  <a:cubicBezTo>
                    <a:pt x="71" y="77"/>
                    <a:pt x="73" y="74"/>
                    <a:pt x="72" y="72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71" y="50"/>
                    <a:pt x="71" y="50"/>
                    <a:pt x="71" y="50"/>
                  </a:cubicBezTo>
                  <a:cubicBezTo>
                    <a:pt x="73" y="53"/>
                    <a:pt x="77" y="54"/>
                    <a:pt x="80" y="53"/>
                  </a:cubicBezTo>
                  <a:cubicBezTo>
                    <a:pt x="83" y="51"/>
                    <a:pt x="85" y="47"/>
                    <a:pt x="83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33" name="Grupo 32" descr="forma masculina">
            <a:extLst>
              <a:ext uri="{FF2B5EF4-FFF2-40B4-BE49-F238E27FC236}">
                <a16:creationId xmlns:a16="http://schemas.microsoft.com/office/drawing/2014/main" id="{2E09B858-7D6F-410E-8014-CC7A9F8F1A8B}"/>
              </a:ext>
            </a:extLst>
          </p:cNvPr>
          <p:cNvGrpSpPr/>
          <p:nvPr/>
        </p:nvGrpSpPr>
        <p:grpSpPr>
          <a:xfrm>
            <a:off x="444049" y="7629487"/>
            <a:ext cx="286608" cy="496888"/>
            <a:chOff x="2107596" y="3784600"/>
            <a:chExt cx="286608" cy="496888"/>
          </a:xfrm>
          <a:solidFill>
            <a:schemeClr val="accent4"/>
          </a:solidFill>
        </p:grpSpPr>
        <p:sp>
          <p:nvSpPr>
            <p:cNvPr id="34" name="Elipse 168">
              <a:extLst>
                <a:ext uri="{FF2B5EF4-FFF2-40B4-BE49-F238E27FC236}">
                  <a16:creationId xmlns:a16="http://schemas.microsoft.com/office/drawing/2014/main" id="{80A03FDC-2154-4AB3-B4E2-DBFB565FCEC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4187" y="3784600"/>
              <a:ext cx="95008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5" name="Forma libre 169">
              <a:extLst>
                <a:ext uri="{FF2B5EF4-FFF2-40B4-BE49-F238E27FC236}">
                  <a16:creationId xmlns:a16="http://schemas.microsoft.com/office/drawing/2014/main" id="{3B1F1169-CCA7-4E52-A7B8-34EF21A35A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07596" y="3895725"/>
              <a:ext cx="286608" cy="385763"/>
            </a:xfrm>
            <a:custGeom>
              <a:avLst/>
              <a:gdLst>
                <a:gd name="T0" fmla="*/ 89 w 90"/>
                <a:gd name="T1" fmla="*/ 44 h 121"/>
                <a:gd name="T2" fmla="*/ 69 w 90"/>
                <a:gd name="T3" fmla="*/ 4 h 121"/>
                <a:gd name="T4" fmla="*/ 62 w 90"/>
                <a:gd name="T5" fmla="*/ 0 h 121"/>
                <a:gd name="T6" fmla="*/ 57 w 90"/>
                <a:gd name="T7" fmla="*/ 0 h 121"/>
                <a:gd name="T8" fmla="*/ 34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2 w 90"/>
                <a:gd name="T15" fmla="*/ 44 h 121"/>
                <a:gd name="T16" fmla="*/ 5 w 90"/>
                <a:gd name="T17" fmla="*/ 53 h 121"/>
                <a:gd name="T18" fmla="*/ 14 w 90"/>
                <a:gd name="T19" fmla="*/ 50 h 121"/>
                <a:gd name="T20" fmla="*/ 25 w 90"/>
                <a:gd name="T21" fmla="*/ 27 h 121"/>
                <a:gd name="T22" fmla="*/ 25 w 90"/>
                <a:gd name="T23" fmla="*/ 55 h 121"/>
                <a:gd name="T24" fmla="*/ 25 w 90"/>
                <a:gd name="T25" fmla="*/ 56 h 121"/>
                <a:gd name="T26" fmla="*/ 25 w 90"/>
                <a:gd name="T27" fmla="*/ 112 h 121"/>
                <a:gd name="T28" fmla="*/ 33 w 90"/>
                <a:gd name="T29" fmla="*/ 121 h 121"/>
                <a:gd name="T30" fmla="*/ 42 w 90"/>
                <a:gd name="T31" fmla="*/ 112 h 121"/>
                <a:gd name="T32" fmla="*/ 42 w 90"/>
                <a:gd name="T33" fmla="*/ 65 h 121"/>
                <a:gd name="T34" fmla="*/ 49 w 90"/>
                <a:gd name="T35" fmla="*/ 65 h 121"/>
                <a:gd name="T36" fmla="*/ 49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7 w 90"/>
                <a:gd name="T49" fmla="*/ 50 h 121"/>
                <a:gd name="T50" fmla="*/ 85 w 90"/>
                <a:gd name="T51" fmla="*/ 53 h 121"/>
                <a:gd name="T52" fmla="*/ 89 w 90"/>
                <a:gd name="T53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0" h="121">
                  <a:moveTo>
                    <a:pt x="89" y="44"/>
                  </a:moveTo>
                  <a:cubicBezTo>
                    <a:pt x="69" y="4"/>
                    <a:pt x="69" y="4"/>
                    <a:pt x="69" y="4"/>
                  </a:cubicBezTo>
                  <a:cubicBezTo>
                    <a:pt x="68" y="1"/>
                    <a:pt x="65" y="0"/>
                    <a:pt x="62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6" y="0"/>
                    <a:pt x="23" y="1"/>
                    <a:pt x="21" y="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0" y="47"/>
                    <a:pt x="2" y="51"/>
                    <a:pt x="5" y="53"/>
                  </a:cubicBezTo>
                  <a:cubicBezTo>
                    <a:pt x="8" y="54"/>
                    <a:pt x="12" y="53"/>
                    <a:pt x="14" y="50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25" y="112"/>
                    <a:pt x="25" y="112"/>
                    <a:pt x="25" y="112"/>
                  </a:cubicBezTo>
                  <a:cubicBezTo>
                    <a:pt x="25" y="117"/>
                    <a:pt x="29" y="121"/>
                    <a:pt x="33" y="121"/>
                  </a:cubicBezTo>
                  <a:cubicBezTo>
                    <a:pt x="38" y="121"/>
                    <a:pt x="42" y="117"/>
                    <a:pt x="42" y="112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7"/>
                    <a:pt x="53" y="121"/>
                    <a:pt x="57" y="121"/>
                  </a:cubicBezTo>
                  <a:cubicBezTo>
                    <a:pt x="62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7" y="50"/>
                    <a:pt x="77" y="50"/>
                    <a:pt x="77" y="50"/>
                  </a:cubicBezTo>
                  <a:cubicBezTo>
                    <a:pt x="78" y="53"/>
                    <a:pt x="82" y="54"/>
                    <a:pt x="85" y="53"/>
                  </a:cubicBezTo>
                  <a:cubicBezTo>
                    <a:pt x="89" y="51"/>
                    <a:pt x="90" y="47"/>
                    <a:pt x="89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sp>
        <p:nvSpPr>
          <p:cNvPr id="36" name="CuadroTexto 35"/>
          <p:cNvSpPr txBox="1"/>
          <p:nvPr/>
        </p:nvSpPr>
        <p:spPr>
          <a:xfrm>
            <a:off x="1846898" y="8323293"/>
            <a:ext cx="3837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#</a:t>
            </a:r>
            <a:r>
              <a:rPr lang="es-CL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SaludBucal:UnDerechodeTod@s</a:t>
            </a:r>
            <a:r>
              <a:rPr lang="es-CL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78854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0640" y="474481"/>
            <a:ext cx="5933503" cy="6168690"/>
          </a:xfrm>
        </p:spPr>
        <p:txBody>
          <a:bodyPr anchor="t"/>
          <a:lstStyle/>
          <a:p>
            <a:pPr algn="l">
              <a:lnSpc>
                <a:spcPct val="100000"/>
              </a:lnSpc>
            </a:pPr>
            <a:r>
              <a:rPr lang="es-CL" dirty="0"/>
              <a:t>Preguntas de discusión</a:t>
            </a:r>
            <a:br>
              <a:rPr lang="es-CL" dirty="0"/>
            </a:br>
            <a:br>
              <a:rPr lang="es-CL" dirty="0"/>
            </a:br>
            <a:r>
              <a:rPr lang="es-CL" sz="1800" dirty="0"/>
              <a:t>1.- </a:t>
            </a:r>
            <a:r>
              <a:rPr lang="es-ES" sz="1800" dirty="0"/>
              <a:t>¿Cuál es el origen del conflicto actual? ¿Qué lo ha generado? ¿Qué oportunidades ofrece la contingencia actual? </a:t>
            </a:r>
            <a:br>
              <a:rPr lang="es-ES" sz="1200" dirty="0"/>
            </a:br>
            <a:br>
              <a:rPr lang="es-ES" sz="1800" dirty="0"/>
            </a:br>
            <a:r>
              <a:rPr lang="es-ES" sz="1800" dirty="0"/>
              <a:t>2.-¿Cómo es posible avanzar en mayor justicia social en salud a partir de esta coyuntura? ¿Existen demandas prioritarias en salud para la ciudadanía?</a:t>
            </a:r>
            <a:br>
              <a:rPr lang="es-ES" sz="1200" dirty="0"/>
            </a:br>
            <a:br>
              <a:rPr lang="es-ES" sz="1200" dirty="0"/>
            </a:br>
            <a:r>
              <a:rPr lang="es-ES" sz="1800" dirty="0"/>
              <a:t>3.-¿Qué tipo de acciones pueden realizar la ciudadanía y las organizaciones sociales para conseguir sus objetivos? ¿Se necesita una Asamblea Constituyente? </a:t>
            </a:r>
            <a:br>
              <a:rPr lang="es-ES" sz="1200" dirty="0"/>
            </a:br>
            <a:br>
              <a:rPr lang="es-ES" sz="1200" dirty="0"/>
            </a:br>
            <a:r>
              <a:rPr lang="es-ES" sz="1800" dirty="0"/>
              <a:t>4.-A nivel local y a nivel país, priorizar 3 demandas para alcanzar un mejor acceso a la salud bucal, distinguiendo corto y largo plazo. </a:t>
            </a:r>
            <a:br>
              <a:rPr lang="es-ES" sz="1800" dirty="0"/>
            </a:br>
            <a:br>
              <a:rPr lang="es-ES" sz="1100" dirty="0"/>
            </a:br>
            <a:r>
              <a:rPr lang="es-ES" sz="1800" dirty="0"/>
              <a:t>5.-El poner fin al mercado de la educación superior y normar el sistema privado y condiciones laborales de </a:t>
            </a:r>
            <a:r>
              <a:rPr lang="es-ES" sz="1800" dirty="0" err="1"/>
              <a:t>megaprestadores</a:t>
            </a:r>
            <a:r>
              <a:rPr lang="es-ES" sz="1800" dirty="0"/>
              <a:t>, requiere de una nueva Constitución? Si/No, ¿Por qué?</a:t>
            </a:r>
            <a:endParaRPr lang="en-US" sz="1800" dirty="0"/>
          </a:p>
        </p:txBody>
      </p:sp>
      <p:grpSp>
        <p:nvGrpSpPr>
          <p:cNvPr id="4" name="Grupo 3" descr="forma masculina">
            <a:extLst>
              <a:ext uri="{FF2B5EF4-FFF2-40B4-BE49-F238E27FC236}">
                <a16:creationId xmlns:a16="http://schemas.microsoft.com/office/drawing/2014/main" id="{2E09B858-7D6F-410E-8014-CC7A9F8F1A8B}"/>
              </a:ext>
            </a:extLst>
          </p:cNvPr>
          <p:cNvGrpSpPr/>
          <p:nvPr/>
        </p:nvGrpSpPr>
        <p:grpSpPr>
          <a:xfrm>
            <a:off x="444049" y="7629487"/>
            <a:ext cx="286608" cy="496888"/>
            <a:chOff x="2107596" y="3784600"/>
            <a:chExt cx="286608" cy="496888"/>
          </a:xfrm>
          <a:solidFill>
            <a:schemeClr val="accent4"/>
          </a:solidFill>
        </p:grpSpPr>
        <p:sp>
          <p:nvSpPr>
            <p:cNvPr id="5" name="Elipse 168">
              <a:extLst>
                <a:ext uri="{FF2B5EF4-FFF2-40B4-BE49-F238E27FC236}">
                  <a16:creationId xmlns:a16="http://schemas.microsoft.com/office/drawing/2014/main" id="{80A03FDC-2154-4AB3-B4E2-DBFB565FCEC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4187" y="3784600"/>
              <a:ext cx="95008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" name="Forma libre 169">
              <a:extLst>
                <a:ext uri="{FF2B5EF4-FFF2-40B4-BE49-F238E27FC236}">
                  <a16:creationId xmlns:a16="http://schemas.microsoft.com/office/drawing/2014/main" id="{3B1F1169-CCA7-4E52-A7B8-34EF21A35A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07596" y="3895725"/>
              <a:ext cx="286608" cy="385763"/>
            </a:xfrm>
            <a:custGeom>
              <a:avLst/>
              <a:gdLst>
                <a:gd name="T0" fmla="*/ 89 w 90"/>
                <a:gd name="T1" fmla="*/ 44 h 121"/>
                <a:gd name="T2" fmla="*/ 69 w 90"/>
                <a:gd name="T3" fmla="*/ 4 h 121"/>
                <a:gd name="T4" fmla="*/ 62 w 90"/>
                <a:gd name="T5" fmla="*/ 0 h 121"/>
                <a:gd name="T6" fmla="*/ 57 w 90"/>
                <a:gd name="T7" fmla="*/ 0 h 121"/>
                <a:gd name="T8" fmla="*/ 34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2 w 90"/>
                <a:gd name="T15" fmla="*/ 44 h 121"/>
                <a:gd name="T16" fmla="*/ 5 w 90"/>
                <a:gd name="T17" fmla="*/ 53 h 121"/>
                <a:gd name="T18" fmla="*/ 14 w 90"/>
                <a:gd name="T19" fmla="*/ 50 h 121"/>
                <a:gd name="T20" fmla="*/ 25 w 90"/>
                <a:gd name="T21" fmla="*/ 27 h 121"/>
                <a:gd name="T22" fmla="*/ 25 w 90"/>
                <a:gd name="T23" fmla="*/ 55 h 121"/>
                <a:gd name="T24" fmla="*/ 25 w 90"/>
                <a:gd name="T25" fmla="*/ 56 h 121"/>
                <a:gd name="T26" fmla="*/ 25 w 90"/>
                <a:gd name="T27" fmla="*/ 112 h 121"/>
                <a:gd name="T28" fmla="*/ 33 w 90"/>
                <a:gd name="T29" fmla="*/ 121 h 121"/>
                <a:gd name="T30" fmla="*/ 42 w 90"/>
                <a:gd name="T31" fmla="*/ 112 h 121"/>
                <a:gd name="T32" fmla="*/ 42 w 90"/>
                <a:gd name="T33" fmla="*/ 65 h 121"/>
                <a:gd name="T34" fmla="*/ 49 w 90"/>
                <a:gd name="T35" fmla="*/ 65 h 121"/>
                <a:gd name="T36" fmla="*/ 49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7 w 90"/>
                <a:gd name="T49" fmla="*/ 50 h 121"/>
                <a:gd name="T50" fmla="*/ 85 w 90"/>
                <a:gd name="T51" fmla="*/ 53 h 121"/>
                <a:gd name="T52" fmla="*/ 89 w 90"/>
                <a:gd name="T53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0" h="121">
                  <a:moveTo>
                    <a:pt x="89" y="44"/>
                  </a:moveTo>
                  <a:cubicBezTo>
                    <a:pt x="69" y="4"/>
                    <a:pt x="69" y="4"/>
                    <a:pt x="69" y="4"/>
                  </a:cubicBezTo>
                  <a:cubicBezTo>
                    <a:pt x="68" y="1"/>
                    <a:pt x="65" y="0"/>
                    <a:pt x="62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6" y="0"/>
                    <a:pt x="23" y="1"/>
                    <a:pt x="21" y="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0" y="47"/>
                    <a:pt x="2" y="51"/>
                    <a:pt x="5" y="53"/>
                  </a:cubicBezTo>
                  <a:cubicBezTo>
                    <a:pt x="8" y="54"/>
                    <a:pt x="12" y="53"/>
                    <a:pt x="14" y="50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25" y="112"/>
                    <a:pt x="25" y="112"/>
                    <a:pt x="25" y="112"/>
                  </a:cubicBezTo>
                  <a:cubicBezTo>
                    <a:pt x="25" y="117"/>
                    <a:pt x="29" y="121"/>
                    <a:pt x="33" y="121"/>
                  </a:cubicBezTo>
                  <a:cubicBezTo>
                    <a:pt x="38" y="121"/>
                    <a:pt x="42" y="117"/>
                    <a:pt x="42" y="112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7"/>
                    <a:pt x="53" y="121"/>
                    <a:pt x="57" y="121"/>
                  </a:cubicBezTo>
                  <a:cubicBezTo>
                    <a:pt x="62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7" y="50"/>
                    <a:pt x="77" y="50"/>
                    <a:pt x="77" y="50"/>
                  </a:cubicBezTo>
                  <a:cubicBezTo>
                    <a:pt x="78" y="53"/>
                    <a:pt x="82" y="54"/>
                    <a:pt x="85" y="53"/>
                  </a:cubicBezTo>
                  <a:cubicBezTo>
                    <a:pt x="89" y="51"/>
                    <a:pt x="90" y="47"/>
                    <a:pt x="89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7" name="Grupo 6" descr="forma masculina">
            <a:extLst>
              <a:ext uri="{FF2B5EF4-FFF2-40B4-BE49-F238E27FC236}">
                <a16:creationId xmlns:a16="http://schemas.microsoft.com/office/drawing/2014/main" id="{861CF519-A793-4046-BBD2-03CF81D58524}"/>
              </a:ext>
            </a:extLst>
          </p:cNvPr>
          <p:cNvGrpSpPr/>
          <p:nvPr/>
        </p:nvGrpSpPr>
        <p:grpSpPr>
          <a:xfrm>
            <a:off x="1146069" y="7629487"/>
            <a:ext cx="285024" cy="496888"/>
            <a:chOff x="2413205" y="3784600"/>
            <a:chExt cx="285024" cy="496888"/>
          </a:xfrm>
          <a:solidFill>
            <a:schemeClr val="accent3"/>
          </a:solidFill>
        </p:grpSpPr>
        <p:sp>
          <p:nvSpPr>
            <p:cNvPr id="8" name="Elipse 170">
              <a:extLst>
                <a:ext uri="{FF2B5EF4-FFF2-40B4-BE49-F238E27FC236}">
                  <a16:creationId xmlns:a16="http://schemas.microsoft.com/office/drawing/2014/main" id="{603D24B6-030A-444A-8B29-FFEF2C55F77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08213" y="3784600"/>
              <a:ext cx="95008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" name="Forma libre 171">
              <a:extLst>
                <a:ext uri="{FF2B5EF4-FFF2-40B4-BE49-F238E27FC236}">
                  <a16:creationId xmlns:a16="http://schemas.microsoft.com/office/drawing/2014/main" id="{B851F97D-424D-41EA-B689-CB0E7AE785A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13205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9 w 90"/>
                <a:gd name="T3" fmla="*/ 4 h 121"/>
                <a:gd name="T4" fmla="*/ 62 w 90"/>
                <a:gd name="T5" fmla="*/ 0 h 121"/>
                <a:gd name="T6" fmla="*/ 57 w 90"/>
                <a:gd name="T7" fmla="*/ 0 h 121"/>
                <a:gd name="T8" fmla="*/ 34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2 w 90"/>
                <a:gd name="T15" fmla="*/ 44 h 121"/>
                <a:gd name="T16" fmla="*/ 5 w 90"/>
                <a:gd name="T17" fmla="*/ 53 h 121"/>
                <a:gd name="T18" fmla="*/ 14 w 90"/>
                <a:gd name="T19" fmla="*/ 50 h 121"/>
                <a:gd name="T20" fmla="*/ 25 w 90"/>
                <a:gd name="T21" fmla="*/ 27 h 121"/>
                <a:gd name="T22" fmla="*/ 25 w 90"/>
                <a:gd name="T23" fmla="*/ 55 h 121"/>
                <a:gd name="T24" fmla="*/ 25 w 90"/>
                <a:gd name="T25" fmla="*/ 56 h 121"/>
                <a:gd name="T26" fmla="*/ 25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9 w 90"/>
                <a:gd name="T35" fmla="*/ 65 h 121"/>
                <a:gd name="T36" fmla="*/ 49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8 w 90"/>
                <a:gd name="T53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9" y="4"/>
                    <a:pt x="69" y="4"/>
                    <a:pt x="69" y="4"/>
                  </a:cubicBezTo>
                  <a:cubicBezTo>
                    <a:pt x="68" y="1"/>
                    <a:pt x="65" y="0"/>
                    <a:pt x="62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6" y="0"/>
                    <a:pt x="23" y="1"/>
                    <a:pt x="21" y="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0" y="47"/>
                    <a:pt x="2" y="51"/>
                    <a:pt x="5" y="53"/>
                  </a:cubicBezTo>
                  <a:cubicBezTo>
                    <a:pt x="8" y="54"/>
                    <a:pt x="12" y="53"/>
                    <a:pt x="14" y="50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25" y="112"/>
                    <a:pt x="25" y="112"/>
                    <a:pt x="25" y="112"/>
                  </a:cubicBezTo>
                  <a:cubicBezTo>
                    <a:pt x="25" y="117"/>
                    <a:pt x="29" y="121"/>
                    <a:pt x="33" y="121"/>
                  </a:cubicBezTo>
                  <a:cubicBezTo>
                    <a:pt x="38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7"/>
                    <a:pt x="53" y="121"/>
                    <a:pt x="57" y="121"/>
                  </a:cubicBezTo>
                  <a:cubicBezTo>
                    <a:pt x="62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8" y="53"/>
                    <a:pt x="82" y="54"/>
                    <a:pt x="85" y="53"/>
                  </a:cubicBezTo>
                  <a:cubicBezTo>
                    <a:pt x="89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10" name="Grupo 9" descr="forma masculina">
            <a:extLst>
              <a:ext uri="{FF2B5EF4-FFF2-40B4-BE49-F238E27FC236}">
                <a16:creationId xmlns:a16="http://schemas.microsoft.com/office/drawing/2014/main" id="{769E62FB-5AEB-445D-AB18-D1E8E041219E}"/>
              </a:ext>
            </a:extLst>
          </p:cNvPr>
          <p:cNvGrpSpPr/>
          <p:nvPr/>
        </p:nvGrpSpPr>
        <p:grpSpPr>
          <a:xfrm>
            <a:off x="1846898" y="7629487"/>
            <a:ext cx="286608" cy="496888"/>
            <a:chOff x="2717231" y="3784600"/>
            <a:chExt cx="286608" cy="496888"/>
          </a:xfrm>
          <a:solidFill>
            <a:schemeClr val="accent2"/>
          </a:solidFill>
        </p:grpSpPr>
        <p:sp>
          <p:nvSpPr>
            <p:cNvPr id="11" name="Elipse 172">
              <a:extLst>
                <a:ext uri="{FF2B5EF4-FFF2-40B4-BE49-F238E27FC236}">
                  <a16:creationId xmlns:a16="http://schemas.microsoft.com/office/drawing/2014/main" id="{02037490-130A-48B0-A45E-ABE880B534E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13823" y="3784600"/>
              <a:ext cx="95008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2" name="Forma libre 173">
              <a:extLst>
                <a:ext uri="{FF2B5EF4-FFF2-40B4-BE49-F238E27FC236}">
                  <a16:creationId xmlns:a16="http://schemas.microsoft.com/office/drawing/2014/main" id="{FC974265-1637-4048-92F9-D1A5D6B82A8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7231" y="3895725"/>
              <a:ext cx="286608" cy="385763"/>
            </a:xfrm>
            <a:custGeom>
              <a:avLst/>
              <a:gdLst>
                <a:gd name="T0" fmla="*/ 88 w 90"/>
                <a:gd name="T1" fmla="*/ 44 h 121"/>
                <a:gd name="T2" fmla="*/ 69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4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2 w 90"/>
                <a:gd name="T15" fmla="*/ 44 h 121"/>
                <a:gd name="T16" fmla="*/ 5 w 90"/>
                <a:gd name="T17" fmla="*/ 53 h 121"/>
                <a:gd name="T18" fmla="*/ 14 w 90"/>
                <a:gd name="T19" fmla="*/ 50 h 121"/>
                <a:gd name="T20" fmla="*/ 25 w 90"/>
                <a:gd name="T21" fmla="*/ 27 h 121"/>
                <a:gd name="T22" fmla="*/ 25 w 90"/>
                <a:gd name="T23" fmla="*/ 55 h 121"/>
                <a:gd name="T24" fmla="*/ 25 w 90"/>
                <a:gd name="T25" fmla="*/ 56 h 121"/>
                <a:gd name="T26" fmla="*/ 25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9 w 90"/>
                <a:gd name="T35" fmla="*/ 65 h 121"/>
                <a:gd name="T36" fmla="*/ 49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8 w 90"/>
                <a:gd name="T53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9" y="4"/>
                    <a:pt x="69" y="4"/>
                    <a:pt x="69" y="4"/>
                  </a:cubicBezTo>
                  <a:cubicBezTo>
                    <a:pt x="68" y="1"/>
                    <a:pt x="65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3" y="1"/>
                    <a:pt x="21" y="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0" y="47"/>
                    <a:pt x="2" y="51"/>
                    <a:pt x="5" y="53"/>
                  </a:cubicBezTo>
                  <a:cubicBezTo>
                    <a:pt x="8" y="54"/>
                    <a:pt x="12" y="53"/>
                    <a:pt x="14" y="50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25" y="112"/>
                    <a:pt x="25" y="112"/>
                    <a:pt x="25" y="112"/>
                  </a:cubicBezTo>
                  <a:cubicBezTo>
                    <a:pt x="25" y="117"/>
                    <a:pt x="29" y="121"/>
                    <a:pt x="33" y="121"/>
                  </a:cubicBezTo>
                  <a:cubicBezTo>
                    <a:pt x="38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7"/>
                    <a:pt x="53" y="121"/>
                    <a:pt x="57" y="121"/>
                  </a:cubicBezTo>
                  <a:cubicBezTo>
                    <a:pt x="62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8" y="53"/>
                    <a:pt x="82" y="54"/>
                    <a:pt x="85" y="53"/>
                  </a:cubicBezTo>
                  <a:cubicBezTo>
                    <a:pt x="89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872" y="7629487"/>
            <a:ext cx="268247" cy="493819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5308" y="7629487"/>
            <a:ext cx="268247" cy="493819"/>
          </a:xfrm>
          <a:prstGeom prst="rect">
            <a:avLst/>
          </a:prstGeom>
        </p:spPr>
      </p:pic>
      <p:grpSp>
        <p:nvGrpSpPr>
          <p:cNvPr id="15" name="Grupo 14" descr="forma masculina">
            <a:extLst>
              <a:ext uri="{FF2B5EF4-FFF2-40B4-BE49-F238E27FC236}">
                <a16:creationId xmlns:a16="http://schemas.microsoft.com/office/drawing/2014/main" id="{508952A6-9245-4509-B02F-09D929DF1F0A}"/>
              </a:ext>
            </a:extLst>
          </p:cNvPr>
          <p:cNvGrpSpPr/>
          <p:nvPr/>
        </p:nvGrpSpPr>
        <p:grpSpPr>
          <a:xfrm>
            <a:off x="2530196" y="7626418"/>
            <a:ext cx="285024" cy="496888"/>
            <a:chOff x="3022841" y="3784600"/>
            <a:chExt cx="285024" cy="496888"/>
          </a:xfrm>
          <a:solidFill>
            <a:schemeClr val="accent1"/>
          </a:solidFill>
        </p:grpSpPr>
        <p:sp>
          <p:nvSpPr>
            <p:cNvPr id="16" name="Elipse 174">
              <a:extLst>
                <a:ext uri="{FF2B5EF4-FFF2-40B4-BE49-F238E27FC236}">
                  <a16:creationId xmlns:a16="http://schemas.microsoft.com/office/drawing/2014/main" id="{1955C2BD-3813-4075-A88D-DB58DCCF355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7849" y="3784600"/>
              <a:ext cx="95008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" name="Forma libre 175">
              <a:extLst>
                <a:ext uri="{FF2B5EF4-FFF2-40B4-BE49-F238E27FC236}">
                  <a16:creationId xmlns:a16="http://schemas.microsoft.com/office/drawing/2014/main" id="{C03E2438-87FB-4BD0-97F4-41E401CA38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22841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9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4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2 w 90"/>
                <a:gd name="T15" fmla="*/ 44 h 121"/>
                <a:gd name="T16" fmla="*/ 5 w 90"/>
                <a:gd name="T17" fmla="*/ 53 h 121"/>
                <a:gd name="T18" fmla="*/ 14 w 90"/>
                <a:gd name="T19" fmla="*/ 50 h 121"/>
                <a:gd name="T20" fmla="*/ 25 w 90"/>
                <a:gd name="T21" fmla="*/ 27 h 121"/>
                <a:gd name="T22" fmla="*/ 25 w 90"/>
                <a:gd name="T23" fmla="*/ 55 h 121"/>
                <a:gd name="T24" fmla="*/ 25 w 90"/>
                <a:gd name="T25" fmla="*/ 56 h 121"/>
                <a:gd name="T26" fmla="*/ 25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9 w 90"/>
                <a:gd name="T35" fmla="*/ 65 h 121"/>
                <a:gd name="T36" fmla="*/ 49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8 w 90"/>
                <a:gd name="T53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9" y="4"/>
                    <a:pt x="69" y="4"/>
                    <a:pt x="69" y="4"/>
                  </a:cubicBezTo>
                  <a:cubicBezTo>
                    <a:pt x="68" y="1"/>
                    <a:pt x="65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3" y="1"/>
                    <a:pt x="21" y="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0" y="47"/>
                    <a:pt x="2" y="51"/>
                    <a:pt x="5" y="53"/>
                  </a:cubicBezTo>
                  <a:cubicBezTo>
                    <a:pt x="8" y="54"/>
                    <a:pt x="12" y="53"/>
                    <a:pt x="14" y="50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25" y="112"/>
                    <a:pt x="25" y="112"/>
                    <a:pt x="25" y="112"/>
                  </a:cubicBezTo>
                  <a:cubicBezTo>
                    <a:pt x="25" y="117"/>
                    <a:pt x="29" y="121"/>
                    <a:pt x="33" y="121"/>
                  </a:cubicBezTo>
                  <a:cubicBezTo>
                    <a:pt x="38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7"/>
                    <a:pt x="53" y="121"/>
                    <a:pt x="57" y="121"/>
                  </a:cubicBezTo>
                  <a:cubicBezTo>
                    <a:pt x="62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8" y="53"/>
                    <a:pt x="82" y="54"/>
                    <a:pt x="85" y="53"/>
                  </a:cubicBezTo>
                  <a:cubicBezTo>
                    <a:pt x="89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18" name="Grupo 17" descr="forma femenina">
            <a:extLst>
              <a:ext uri="{FF2B5EF4-FFF2-40B4-BE49-F238E27FC236}">
                <a16:creationId xmlns:a16="http://schemas.microsoft.com/office/drawing/2014/main" id="{5EDBF58C-0EF6-4E09-8AFD-52613190404A}"/>
              </a:ext>
            </a:extLst>
          </p:cNvPr>
          <p:cNvGrpSpPr/>
          <p:nvPr/>
        </p:nvGrpSpPr>
        <p:grpSpPr>
          <a:xfrm>
            <a:off x="2871861" y="7626418"/>
            <a:ext cx="270774" cy="496888"/>
            <a:chOff x="4479631" y="3784600"/>
            <a:chExt cx="270774" cy="496888"/>
          </a:xfrm>
          <a:solidFill>
            <a:schemeClr val="accent3"/>
          </a:solidFill>
        </p:grpSpPr>
        <p:sp>
          <p:nvSpPr>
            <p:cNvPr id="19" name="Elipse 184">
              <a:extLst>
                <a:ext uri="{FF2B5EF4-FFF2-40B4-BE49-F238E27FC236}">
                  <a16:creationId xmlns:a16="http://schemas.microsoft.com/office/drawing/2014/main" id="{71559DA6-9C75-4FAD-8373-67FC21F68AF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65138" y="3784600"/>
              <a:ext cx="95008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" name="Forma libre 185">
              <a:extLst>
                <a:ext uri="{FF2B5EF4-FFF2-40B4-BE49-F238E27FC236}">
                  <a16:creationId xmlns:a16="http://schemas.microsoft.com/office/drawing/2014/main" id="{C0B64822-817F-4233-9BFC-1CB2A02B5AA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479631" y="3895725"/>
              <a:ext cx="270774" cy="385763"/>
            </a:xfrm>
            <a:custGeom>
              <a:avLst/>
              <a:gdLst>
                <a:gd name="T0" fmla="*/ 83 w 85"/>
                <a:gd name="T1" fmla="*/ 44 h 121"/>
                <a:gd name="T2" fmla="*/ 64 w 85"/>
                <a:gd name="T3" fmla="*/ 4 h 121"/>
                <a:gd name="T4" fmla="*/ 56 w 85"/>
                <a:gd name="T5" fmla="*/ 0 h 121"/>
                <a:gd name="T6" fmla="*/ 56 w 85"/>
                <a:gd name="T7" fmla="*/ 0 h 121"/>
                <a:gd name="T8" fmla="*/ 52 w 85"/>
                <a:gd name="T9" fmla="*/ 0 h 121"/>
                <a:gd name="T10" fmla="*/ 32 w 85"/>
                <a:gd name="T11" fmla="*/ 0 h 121"/>
                <a:gd name="T12" fmla="*/ 28 w 85"/>
                <a:gd name="T13" fmla="*/ 0 h 121"/>
                <a:gd name="T14" fmla="*/ 28 w 85"/>
                <a:gd name="T15" fmla="*/ 0 h 121"/>
                <a:gd name="T16" fmla="*/ 21 w 85"/>
                <a:gd name="T17" fmla="*/ 4 h 121"/>
                <a:gd name="T18" fmla="*/ 1 w 85"/>
                <a:gd name="T19" fmla="*/ 44 h 121"/>
                <a:gd name="T20" fmla="*/ 4 w 85"/>
                <a:gd name="T21" fmla="*/ 53 h 121"/>
                <a:gd name="T22" fmla="*/ 13 w 85"/>
                <a:gd name="T23" fmla="*/ 50 h 121"/>
                <a:gd name="T24" fmla="*/ 25 w 85"/>
                <a:gd name="T25" fmla="*/ 25 h 121"/>
                <a:gd name="T26" fmla="*/ 26 w 85"/>
                <a:gd name="T27" fmla="*/ 40 h 121"/>
                <a:gd name="T28" fmla="*/ 13 w 85"/>
                <a:gd name="T29" fmla="*/ 72 h 121"/>
                <a:gd name="T30" fmla="*/ 16 w 85"/>
                <a:gd name="T31" fmla="*/ 77 h 121"/>
                <a:gd name="T32" fmla="*/ 27 w 85"/>
                <a:gd name="T33" fmla="*/ 77 h 121"/>
                <a:gd name="T34" fmla="*/ 27 w 85"/>
                <a:gd name="T35" fmla="*/ 114 h 121"/>
                <a:gd name="T36" fmla="*/ 33 w 85"/>
                <a:gd name="T37" fmla="*/ 121 h 121"/>
                <a:gd name="T38" fmla="*/ 33 w 85"/>
                <a:gd name="T39" fmla="*/ 121 h 121"/>
                <a:gd name="T40" fmla="*/ 40 w 85"/>
                <a:gd name="T41" fmla="*/ 114 h 121"/>
                <a:gd name="T42" fmla="*/ 40 w 85"/>
                <a:gd name="T43" fmla="*/ 77 h 121"/>
                <a:gd name="T44" fmla="*/ 44 w 85"/>
                <a:gd name="T45" fmla="*/ 77 h 121"/>
                <a:gd name="T46" fmla="*/ 44 w 85"/>
                <a:gd name="T47" fmla="*/ 114 h 121"/>
                <a:gd name="T48" fmla="*/ 51 w 85"/>
                <a:gd name="T49" fmla="*/ 121 h 121"/>
                <a:gd name="T50" fmla="*/ 57 w 85"/>
                <a:gd name="T51" fmla="*/ 114 h 121"/>
                <a:gd name="T52" fmla="*/ 57 w 85"/>
                <a:gd name="T53" fmla="*/ 77 h 121"/>
                <a:gd name="T54" fmla="*/ 68 w 85"/>
                <a:gd name="T55" fmla="*/ 77 h 121"/>
                <a:gd name="T56" fmla="*/ 72 w 85"/>
                <a:gd name="T57" fmla="*/ 72 h 121"/>
                <a:gd name="T58" fmla="*/ 58 w 85"/>
                <a:gd name="T59" fmla="*/ 40 h 121"/>
                <a:gd name="T60" fmla="*/ 59 w 85"/>
                <a:gd name="T61" fmla="*/ 25 h 121"/>
                <a:gd name="T62" fmla="*/ 71 w 85"/>
                <a:gd name="T63" fmla="*/ 50 h 121"/>
                <a:gd name="T64" fmla="*/ 80 w 85"/>
                <a:gd name="T65" fmla="*/ 53 h 121"/>
                <a:gd name="T66" fmla="*/ 83 w 85"/>
                <a:gd name="T67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5" h="121">
                  <a:moveTo>
                    <a:pt x="83" y="44"/>
                  </a:moveTo>
                  <a:cubicBezTo>
                    <a:pt x="64" y="4"/>
                    <a:pt x="64" y="4"/>
                    <a:pt x="64" y="4"/>
                  </a:cubicBezTo>
                  <a:cubicBezTo>
                    <a:pt x="62" y="1"/>
                    <a:pt x="59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12" y="74"/>
                    <a:pt x="13" y="77"/>
                    <a:pt x="16" y="7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114"/>
                    <a:pt x="27" y="114"/>
                    <a:pt x="27" y="114"/>
                  </a:cubicBezTo>
                  <a:cubicBezTo>
                    <a:pt x="27" y="118"/>
                    <a:pt x="30" y="121"/>
                    <a:pt x="33" y="121"/>
                  </a:cubicBezTo>
                  <a:cubicBezTo>
                    <a:pt x="33" y="121"/>
                    <a:pt x="33" y="121"/>
                    <a:pt x="33" y="121"/>
                  </a:cubicBezTo>
                  <a:cubicBezTo>
                    <a:pt x="37" y="121"/>
                    <a:pt x="40" y="118"/>
                    <a:pt x="40" y="114"/>
                  </a:cubicBezTo>
                  <a:cubicBezTo>
                    <a:pt x="40" y="77"/>
                    <a:pt x="40" y="77"/>
                    <a:pt x="40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114"/>
                    <a:pt x="44" y="114"/>
                    <a:pt x="44" y="114"/>
                  </a:cubicBezTo>
                  <a:cubicBezTo>
                    <a:pt x="44" y="118"/>
                    <a:pt x="47" y="121"/>
                    <a:pt x="51" y="121"/>
                  </a:cubicBezTo>
                  <a:cubicBezTo>
                    <a:pt x="54" y="121"/>
                    <a:pt x="57" y="118"/>
                    <a:pt x="57" y="114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68" y="77"/>
                    <a:pt x="68" y="77"/>
                    <a:pt x="68" y="77"/>
                  </a:cubicBezTo>
                  <a:cubicBezTo>
                    <a:pt x="71" y="77"/>
                    <a:pt x="73" y="74"/>
                    <a:pt x="72" y="72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71" y="50"/>
                    <a:pt x="71" y="50"/>
                    <a:pt x="71" y="50"/>
                  </a:cubicBezTo>
                  <a:cubicBezTo>
                    <a:pt x="73" y="53"/>
                    <a:pt x="77" y="54"/>
                    <a:pt x="80" y="53"/>
                  </a:cubicBezTo>
                  <a:cubicBezTo>
                    <a:pt x="83" y="51"/>
                    <a:pt x="85" y="47"/>
                    <a:pt x="83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21" name="Grupo 20" descr="forma femenina">
            <a:extLst>
              <a:ext uri="{FF2B5EF4-FFF2-40B4-BE49-F238E27FC236}">
                <a16:creationId xmlns:a16="http://schemas.microsoft.com/office/drawing/2014/main" id="{DD66E4F6-C6E3-4CA5-A0D8-BD0AE2D71499}"/>
              </a:ext>
            </a:extLst>
          </p:cNvPr>
          <p:cNvGrpSpPr/>
          <p:nvPr/>
        </p:nvGrpSpPr>
        <p:grpSpPr>
          <a:xfrm>
            <a:off x="802780" y="7629487"/>
            <a:ext cx="269190" cy="496888"/>
            <a:chOff x="4175605" y="3784600"/>
            <a:chExt cx="269190" cy="496888"/>
          </a:xfrm>
          <a:solidFill>
            <a:schemeClr val="accent2"/>
          </a:solidFill>
        </p:grpSpPr>
        <p:sp>
          <p:nvSpPr>
            <p:cNvPr id="22" name="Elipse 182">
              <a:extLst>
                <a:ext uri="{FF2B5EF4-FFF2-40B4-BE49-F238E27FC236}">
                  <a16:creationId xmlns:a16="http://schemas.microsoft.com/office/drawing/2014/main" id="{FD3F9A5E-2FB2-41F2-860C-24E44AD4BEC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61113" y="3784600"/>
              <a:ext cx="95008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" name="Forma libre 183">
              <a:extLst>
                <a:ext uri="{FF2B5EF4-FFF2-40B4-BE49-F238E27FC236}">
                  <a16:creationId xmlns:a16="http://schemas.microsoft.com/office/drawing/2014/main" id="{BE2BE5C1-322D-4D04-BE9A-D8F637D09D8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5605" y="3895725"/>
              <a:ext cx="269190" cy="385763"/>
            </a:xfrm>
            <a:custGeom>
              <a:avLst/>
              <a:gdLst>
                <a:gd name="T0" fmla="*/ 83 w 85"/>
                <a:gd name="T1" fmla="*/ 44 h 121"/>
                <a:gd name="T2" fmla="*/ 64 w 85"/>
                <a:gd name="T3" fmla="*/ 4 h 121"/>
                <a:gd name="T4" fmla="*/ 56 w 85"/>
                <a:gd name="T5" fmla="*/ 0 h 121"/>
                <a:gd name="T6" fmla="*/ 56 w 85"/>
                <a:gd name="T7" fmla="*/ 0 h 121"/>
                <a:gd name="T8" fmla="*/ 52 w 85"/>
                <a:gd name="T9" fmla="*/ 0 h 121"/>
                <a:gd name="T10" fmla="*/ 33 w 85"/>
                <a:gd name="T11" fmla="*/ 0 h 121"/>
                <a:gd name="T12" fmla="*/ 29 w 85"/>
                <a:gd name="T13" fmla="*/ 0 h 121"/>
                <a:gd name="T14" fmla="*/ 28 w 85"/>
                <a:gd name="T15" fmla="*/ 0 h 121"/>
                <a:gd name="T16" fmla="*/ 21 w 85"/>
                <a:gd name="T17" fmla="*/ 4 h 121"/>
                <a:gd name="T18" fmla="*/ 1 w 85"/>
                <a:gd name="T19" fmla="*/ 44 h 121"/>
                <a:gd name="T20" fmla="*/ 5 w 85"/>
                <a:gd name="T21" fmla="*/ 53 h 121"/>
                <a:gd name="T22" fmla="*/ 13 w 85"/>
                <a:gd name="T23" fmla="*/ 50 h 121"/>
                <a:gd name="T24" fmla="*/ 26 w 85"/>
                <a:gd name="T25" fmla="*/ 25 h 121"/>
                <a:gd name="T26" fmla="*/ 26 w 85"/>
                <a:gd name="T27" fmla="*/ 40 h 121"/>
                <a:gd name="T28" fmla="*/ 13 w 85"/>
                <a:gd name="T29" fmla="*/ 72 h 121"/>
                <a:gd name="T30" fmla="*/ 16 w 85"/>
                <a:gd name="T31" fmla="*/ 77 h 121"/>
                <a:gd name="T32" fmla="*/ 27 w 85"/>
                <a:gd name="T33" fmla="*/ 77 h 121"/>
                <a:gd name="T34" fmla="*/ 27 w 85"/>
                <a:gd name="T35" fmla="*/ 114 h 121"/>
                <a:gd name="T36" fmla="*/ 34 w 85"/>
                <a:gd name="T37" fmla="*/ 121 h 121"/>
                <a:gd name="T38" fmla="*/ 40 w 85"/>
                <a:gd name="T39" fmla="*/ 114 h 121"/>
                <a:gd name="T40" fmla="*/ 40 w 85"/>
                <a:gd name="T41" fmla="*/ 77 h 121"/>
                <a:gd name="T42" fmla="*/ 44 w 85"/>
                <a:gd name="T43" fmla="*/ 77 h 121"/>
                <a:gd name="T44" fmla="*/ 44 w 85"/>
                <a:gd name="T45" fmla="*/ 114 h 121"/>
                <a:gd name="T46" fmla="*/ 51 w 85"/>
                <a:gd name="T47" fmla="*/ 121 h 121"/>
                <a:gd name="T48" fmla="*/ 57 w 85"/>
                <a:gd name="T49" fmla="*/ 114 h 121"/>
                <a:gd name="T50" fmla="*/ 57 w 85"/>
                <a:gd name="T51" fmla="*/ 77 h 121"/>
                <a:gd name="T52" fmla="*/ 68 w 85"/>
                <a:gd name="T53" fmla="*/ 77 h 121"/>
                <a:gd name="T54" fmla="*/ 72 w 85"/>
                <a:gd name="T55" fmla="*/ 72 h 121"/>
                <a:gd name="T56" fmla="*/ 58 w 85"/>
                <a:gd name="T57" fmla="*/ 40 h 121"/>
                <a:gd name="T58" fmla="*/ 59 w 85"/>
                <a:gd name="T59" fmla="*/ 25 h 121"/>
                <a:gd name="T60" fmla="*/ 71 w 85"/>
                <a:gd name="T61" fmla="*/ 50 h 121"/>
                <a:gd name="T62" fmla="*/ 80 w 85"/>
                <a:gd name="T63" fmla="*/ 53 h 121"/>
                <a:gd name="T64" fmla="*/ 83 w 85"/>
                <a:gd name="T6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" h="121">
                  <a:moveTo>
                    <a:pt x="83" y="44"/>
                  </a:moveTo>
                  <a:cubicBezTo>
                    <a:pt x="64" y="4"/>
                    <a:pt x="64" y="4"/>
                    <a:pt x="64" y="4"/>
                  </a:cubicBezTo>
                  <a:cubicBezTo>
                    <a:pt x="62" y="1"/>
                    <a:pt x="59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5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12" y="74"/>
                    <a:pt x="13" y="77"/>
                    <a:pt x="16" y="7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114"/>
                    <a:pt x="27" y="114"/>
                    <a:pt x="27" y="114"/>
                  </a:cubicBezTo>
                  <a:cubicBezTo>
                    <a:pt x="27" y="118"/>
                    <a:pt x="30" y="121"/>
                    <a:pt x="34" y="121"/>
                  </a:cubicBezTo>
                  <a:cubicBezTo>
                    <a:pt x="37" y="121"/>
                    <a:pt x="40" y="118"/>
                    <a:pt x="40" y="114"/>
                  </a:cubicBezTo>
                  <a:cubicBezTo>
                    <a:pt x="40" y="77"/>
                    <a:pt x="40" y="77"/>
                    <a:pt x="40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114"/>
                    <a:pt x="44" y="114"/>
                    <a:pt x="44" y="114"/>
                  </a:cubicBezTo>
                  <a:cubicBezTo>
                    <a:pt x="44" y="118"/>
                    <a:pt x="47" y="121"/>
                    <a:pt x="51" y="121"/>
                  </a:cubicBezTo>
                  <a:cubicBezTo>
                    <a:pt x="54" y="121"/>
                    <a:pt x="57" y="118"/>
                    <a:pt x="57" y="114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68" y="77"/>
                    <a:pt x="68" y="77"/>
                    <a:pt x="68" y="77"/>
                  </a:cubicBezTo>
                  <a:cubicBezTo>
                    <a:pt x="71" y="77"/>
                    <a:pt x="73" y="74"/>
                    <a:pt x="72" y="72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71" y="50"/>
                    <a:pt x="71" y="50"/>
                    <a:pt x="71" y="50"/>
                  </a:cubicBezTo>
                  <a:cubicBezTo>
                    <a:pt x="73" y="53"/>
                    <a:pt x="77" y="54"/>
                    <a:pt x="80" y="53"/>
                  </a:cubicBezTo>
                  <a:cubicBezTo>
                    <a:pt x="83" y="51"/>
                    <a:pt x="85" y="47"/>
                    <a:pt x="83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24" name="Grupo 23" descr="icono de GPS">
            <a:extLst>
              <a:ext uri="{FF2B5EF4-FFF2-40B4-BE49-F238E27FC236}">
                <a16:creationId xmlns:a16="http://schemas.microsoft.com/office/drawing/2014/main" id="{2E046149-97EA-4B7C-98B3-810396D94C09}"/>
              </a:ext>
            </a:extLst>
          </p:cNvPr>
          <p:cNvGrpSpPr/>
          <p:nvPr/>
        </p:nvGrpSpPr>
        <p:grpSpPr>
          <a:xfrm>
            <a:off x="5579617" y="474481"/>
            <a:ext cx="631825" cy="631825"/>
            <a:chOff x="5778500" y="8172450"/>
            <a:chExt cx="631825" cy="631825"/>
          </a:xfrm>
        </p:grpSpPr>
        <p:sp>
          <p:nvSpPr>
            <p:cNvPr id="25" name="Elipse 173">
              <a:extLst>
                <a:ext uri="{FF2B5EF4-FFF2-40B4-BE49-F238E27FC236}">
                  <a16:creationId xmlns:a16="http://schemas.microsoft.com/office/drawing/2014/main" id="{1782805B-17B8-4B5C-9A24-AD7295443E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8500" y="8172450"/>
              <a:ext cx="631825" cy="631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6" name="Forma libre 195">
              <a:extLst>
                <a:ext uri="{FF2B5EF4-FFF2-40B4-BE49-F238E27FC236}">
                  <a16:creationId xmlns:a16="http://schemas.microsoft.com/office/drawing/2014/main" id="{7BF67BEA-0B62-4C62-B194-E753438FCBE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34075" y="8261350"/>
              <a:ext cx="333375" cy="454025"/>
            </a:xfrm>
            <a:custGeom>
              <a:avLst/>
              <a:gdLst>
                <a:gd name="T0" fmla="*/ 52 w 105"/>
                <a:gd name="T1" fmla="*/ 21 h 143"/>
                <a:gd name="T2" fmla="*/ 21 w 105"/>
                <a:gd name="T3" fmla="*/ 53 h 143"/>
                <a:gd name="T4" fmla="*/ 52 w 105"/>
                <a:gd name="T5" fmla="*/ 85 h 143"/>
                <a:gd name="T6" fmla="*/ 84 w 105"/>
                <a:gd name="T7" fmla="*/ 53 h 143"/>
                <a:gd name="T8" fmla="*/ 52 w 105"/>
                <a:gd name="T9" fmla="*/ 21 h 143"/>
                <a:gd name="T10" fmla="*/ 37 w 105"/>
                <a:gd name="T11" fmla="*/ 75 h 143"/>
                <a:gd name="T12" fmla="*/ 52 w 105"/>
                <a:gd name="T13" fmla="*/ 60 h 143"/>
                <a:gd name="T14" fmla="*/ 68 w 105"/>
                <a:gd name="T15" fmla="*/ 75 h 143"/>
                <a:gd name="T16" fmla="*/ 52 w 105"/>
                <a:gd name="T17" fmla="*/ 80 h 143"/>
                <a:gd name="T18" fmla="*/ 37 w 105"/>
                <a:gd name="T19" fmla="*/ 75 h 143"/>
                <a:gd name="T20" fmla="*/ 46 w 105"/>
                <a:gd name="T21" fmla="*/ 48 h 143"/>
                <a:gd name="T22" fmla="*/ 52 w 105"/>
                <a:gd name="T23" fmla="*/ 41 h 143"/>
                <a:gd name="T24" fmla="*/ 59 w 105"/>
                <a:gd name="T25" fmla="*/ 48 h 143"/>
                <a:gd name="T26" fmla="*/ 52 w 105"/>
                <a:gd name="T27" fmla="*/ 55 h 143"/>
                <a:gd name="T28" fmla="*/ 46 w 105"/>
                <a:gd name="T29" fmla="*/ 48 h 143"/>
                <a:gd name="T30" fmla="*/ 73 w 105"/>
                <a:gd name="T31" fmla="*/ 71 h 143"/>
                <a:gd name="T32" fmla="*/ 60 w 105"/>
                <a:gd name="T33" fmla="*/ 57 h 143"/>
                <a:gd name="T34" fmla="*/ 64 w 105"/>
                <a:gd name="T35" fmla="*/ 48 h 143"/>
                <a:gd name="T36" fmla="*/ 52 w 105"/>
                <a:gd name="T37" fmla="*/ 37 h 143"/>
                <a:gd name="T38" fmla="*/ 41 w 105"/>
                <a:gd name="T39" fmla="*/ 48 h 143"/>
                <a:gd name="T40" fmla="*/ 45 w 105"/>
                <a:gd name="T41" fmla="*/ 57 h 143"/>
                <a:gd name="T42" fmla="*/ 32 w 105"/>
                <a:gd name="T43" fmla="*/ 71 h 143"/>
                <a:gd name="T44" fmla="*/ 25 w 105"/>
                <a:gd name="T45" fmla="*/ 53 h 143"/>
                <a:gd name="T46" fmla="*/ 52 w 105"/>
                <a:gd name="T47" fmla="*/ 25 h 143"/>
                <a:gd name="T48" fmla="*/ 80 w 105"/>
                <a:gd name="T49" fmla="*/ 53 h 143"/>
                <a:gd name="T50" fmla="*/ 73 w 105"/>
                <a:gd name="T51" fmla="*/ 71 h 143"/>
                <a:gd name="T52" fmla="*/ 52 w 105"/>
                <a:gd name="T53" fmla="*/ 0 h 143"/>
                <a:gd name="T54" fmla="*/ 0 w 105"/>
                <a:gd name="T55" fmla="*/ 53 h 143"/>
                <a:gd name="T56" fmla="*/ 51 w 105"/>
                <a:gd name="T57" fmla="*/ 141 h 143"/>
                <a:gd name="T58" fmla="*/ 52 w 105"/>
                <a:gd name="T59" fmla="*/ 143 h 143"/>
                <a:gd name="T60" fmla="*/ 54 w 105"/>
                <a:gd name="T61" fmla="*/ 141 h 143"/>
                <a:gd name="T62" fmla="*/ 105 w 105"/>
                <a:gd name="T63" fmla="*/ 53 h 143"/>
                <a:gd name="T64" fmla="*/ 52 w 105"/>
                <a:gd name="T65" fmla="*/ 0 h 143"/>
                <a:gd name="T66" fmla="*/ 52 w 105"/>
                <a:gd name="T67" fmla="*/ 136 h 143"/>
                <a:gd name="T68" fmla="*/ 5 w 105"/>
                <a:gd name="T69" fmla="*/ 53 h 143"/>
                <a:gd name="T70" fmla="*/ 52 w 105"/>
                <a:gd name="T71" fmla="*/ 5 h 143"/>
                <a:gd name="T72" fmla="*/ 100 w 105"/>
                <a:gd name="T73" fmla="*/ 53 h 143"/>
                <a:gd name="T74" fmla="*/ 52 w 105"/>
                <a:gd name="T75" fmla="*/ 13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5" h="143">
                  <a:moveTo>
                    <a:pt x="52" y="21"/>
                  </a:moveTo>
                  <a:cubicBezTo>
                    <a:pt x="35" y="21"/>
                    <a:pt x="21" y="35"/>
                    <a:pt x="21" y="53"/>
                  </a:cubicBezTo>
                  <a:cubicBezTo>
                    <a:pt x="21" y="70"/>
                    <a:pt x="35" y="85"/>
                    <a:pt x="52" y="85"/>
                  </a:cubicBezTo>
                  <a:cubicBezTo>
                    <a:pt x="70" y="85"/>
                    <a:pt x="84" y="70"/>
                    <a:pt x="84" y="53"/>
                  </a:cubicBezTo>
                  <a:cubicBezTo>
                    <a:pt x="84" y="35"/>
                    <a:pt x="70" y="21"/>
                    <a:pt x="52" y="21"/>
                  </a:cubicBezTo>
                  <a:close/>
                  <a:moveTo>
                    <a:pt x="37" y="75"/>
                  </a:moveTo>
                  <a:cubicBezTo>
                    <a:pt x="37" y="66"/>
                    <a:pt x="44" y="60"/>
                    <a:pt x="52" y="60"/>
                  </a:cubicBezTo>
                  <a:cubicBezTo>
                    <a:pt x="61" y="60"/>
                    <a:pt x="68" y="66"/>
                    <a:pt x="68" y="75"/>
                  </a:cubicBezTo>
                  <a:cubicBezTo>
                    <a:pt x="64" y="78"/>
                    <a:pt x="58" y="80"/>
                    <a:pt x="52" y="80"/>
                  </a:cubicBezTo>
                  <a:cubicBezTo>
                    <a:pt x="47" y="80"/>
                    <a:pt x="41" y="78"/>
                    <a:pt x="37" y="75"/>
                  </a:cubicBezTo>
                  <a:close/>
                  <a:moveTo>
                    <a:pt x="46" y="48"/>
                  </a:moveTo>
                  <a:cubicBezTo>
                    <a:pt x="46" y="44"/>
                    <a:pt x="49" y="41"/>
                    <a:pt x="52" y="41"/>
                  </a:cubicBezTo>
                  <a:cubicBezTo>
                    <a:pt x="56" y="41"/>
                    <a:pt x="59" y="44"/>
                    <a:pt x="59" y="48"/>
                  </a:cubicBezTo>
                  <a:cubicBezTo>
                    <a:pt x="59" y="52"/>
                    <a:pt x="56" y="55"/>
                    <a:pt x="52" y="55"/>
                  </a:cubicBezTo>
                  <a:cubicBezTo>
                    <a:pt x="49" y="55"/>
                    <a:pt x="46" y="52"/>
                    <a:pt x="46" y="48"/>
                  </a:cubicBezTo>
                  <a:close/>
                  <a:moveTo>
                    <a:pt x="73" y="71"/>
                  </a:moveTo>
                  <a:cubicBezTo>
                    <a:pt x="71" y="65"/>
                    <a:pt x="66" y="59"/>
                    <a:pt x="60" y="57"/>
                  </a:cubicBezTo>
                  <a:cubicBezTo>
                    <a:pt x="62" y="54"/>
                    <a:pt x="64" y="52"/>
                    <a:pt x="64" y="48"/>
                  </a:cubicBezTo>
                  <a:cubicBezTo>
                    <a:pt x="64" y="42"/>
                    <a:pt x="59" y="37"/>
                    <a:pt x="52" y="37"/>
                  </a:cubicBezTo>
                  <a:cubicBezTo>
                    <a:pt x="46" y="37"/>
                    <a:pt x="41" y="42"/>
                    <a:pt x="41" y="48"/>
                  </a:cubicBezTo>
                  <a:cubicBezTo>
                    <a:pt x="41" y="52"/>
                    <a:pt x="42" y="54"/>
                    <a:pt x="45" y="57"/>
                  </a:cubicBezTo>
                  <a:cubicBezTo>
                    <a:pt x="39" y="59"/>
                    <a:pt x="34" y="65"/>
                    <a:pt x="32" y="71"/>
                  </a:cubicBezTo>
                  <a:cubicBezTo>
                    <a:pt x="28" y="66"/>
                    <a:pt x="25" y="60"/>
                    <a:pt x="25" y="53"/>
                  </a:cubicBezTo>
                  <a:cubicBezTo>
                    <a:pt x="25" y="38"/>
                    <a:pt x="37" y="25"/>
                    <a:pt x="52" y="25"/>
                  </a:cubicBezTo>
                  <a:cubicBezTo>
                    <a:pt x="68" y="25"/>
                    <a:pt x="80" y="38"/>
                    <a:pt x="80" y="53"/>
                  </a:cubicBezTo>
                  <a:cubicBezTo>
                    <a:pt x="80" y="60"/>
                    <a:pt x="77" y="66"/>
                    <a:pt x="73" y="71"/>
                  </a:cubicBezTo>
                  <a:close/>
                  <a:moveTo>
                    <a:pt x="52" y="0"/>
                  </a:moveTo>
                  <a:cubicBezTo>
                    <a:pt x="24" y="0"/>
                    <a:pt x="0" y="24"/>
                    <a:pt x="0" y="53"/>
                  </a:cubicBezTo>
                  <a:cubicBezTo>
                    <a:pt x="0" y="85"/>
                    <a:pt x="49" y="139"/>
                    <a:pt x="51" y="141"/>
                  </a:cubicBezTo>
                  <a:cubicBezTo>
                    <a:pt x="52" y="143"/>
                    <a:pt x="52" y="143"/>
                    <a:pt x="52" y="143"/>
                  </a:cubicBezTo>
                  <a:cubicBezTo>
                    <a:pt x="54" y="141"/>
                    <a:pt x="54" y="141"/>
                    <a:pt x="54" y="141"/>
                  </a:cubicBezTo>
                  <a:cubicBezTo>
                    <a:pt x="56" y="139"/>
                    <a:pt x="105" y="85"/>
                    <a:pt x="105" y="53"/>
                  </a:cubicBezTo>
                  <a:cubicBezTo>
                    <a:pt x="105" y="24"/>
                    <a:pt x="81" y="0"/>
                    <a:pt x="52" y="0"/>
                  </a:cubicBezTo>
                  <a:close/>
                  <a:moveTo>
                    <a:pt x="52" y="136"/>
                  </a:moveTo>
                  <a:cubicBezTo>
                    <a:pt x="44" y="126"/>
                    <a:pt x="5" y="80"/>
                    <a:pt x="5" y="53"/>
                  </a:cubicBezTo>
                  <a:cubicBezTo>
                    <a:pt x="5" y="26"/>
                    <a:pt x="26" y="5"/>
                    <a:pt x="52" y="5"/>
                  </a:cubicBezTo>
                  <a:cubicBezTo>
                    <a:pt x="79" y="5"/>
                    <a:pt x="100" y="26"/>
                    <a:pt x="100" y="53"/>
                  </a:cubicBezTo>
                  <a:cubicBezTo>
                    <a:pt x="100" y="80"/>
                    <a:pt x="61" y="126"/>
                    <a:pt x="52" y="136"/>
                  </a:cubicBez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sp>
        <p:nvSpPr>
          <p:cNvPr id="27" name="CuadroTexto 26"/>
          <p:cNvSpPr txBox="1"/>
          <p:nvPr/>
        </p:nvSpPr>
        <p:spPr>
          <a:xfrm>
            <a:off x="1846898" y="8323293"/>
            <a:ext cx="3837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#</a:t>
            </a:r>
            <a:r>
              <a:rPr lang="es-CL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SaludBucal:UnDerechodeTod@s</a:t>
            </a:r>
            <a:r>
              <a:rPr lang="es-CL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43580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Infografía personas">
  <a:themeElements>
    <a:clrScheme name="Custom 1">
      <a:dk1>
        <a:srgbClr val="999999"/>
      </a:dk1>
      <a:lt1>
        <a:srgbClr val="FFFFFF"/>
      </a:lt1>
      <a:dk2>
        <a:srgbClr val="000000"/>
      </a:dk2>
      <a:lt2>
        <a:srgbClr val="C1272D"/>
      </a:lt2>
      <a:accent1>
        <a:srgbClr val="F8682C"/>
      </a:accent1>
      <a:accent2>
        <a:srgbClr val="FFC300"/>
      </a:accent2>
      <a:accent3>
        <a:srgbClr val="91C300"/>
      </a:accent3>
      <a:accent4>
        <a:srgbClr val="00B4F1"/>
      </a:accent4>
      <a:accent5>
        <a:srgbClr val="E6E6E6"/>
      </a:accent5>
      <a:accent6>
        <a:srgbClr val="007E59"/>
      </a:accent6>
      <a:hlink>
        <a:srgbClr val="29ABE2"/>
      </a:hlink>
      <a:folHlink>
        <a:srgbClr val="29ABE2"/>
      </a:folHlink>
    </a:clrScheme>
    <a:fontScheme name="Custom 1">
      <a:majorFont>
        <a:latin typeface="Century Gothic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>
            <a:solidFill>
              <a:schemeClr val="accent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4309193_TF00006817" id="{2512797C-47C8-467D-91E9-F1C3463464CA}" vid="{1F6C9959-9644-408D-9CCE-C388F6EC8DC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869DD2-6DAE-4073-9A49-70408BA9C39E}">
  <ds:schemaRefs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71af3243-3dd4-4a8d-8c0d-dd76da1f02a5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31C8030-C763-4DEC-8A85-7E3C05FA77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B07F76-0210-4B18-9205-EFE382D599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Imágenes de personas</Template>
  <TotalTime>0</TotalTime>
  <Words>462</Words>
  <Application>Microsoft Office PowerPoint</Application>
  <PresentationFormat>Presentación en pantalla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Times New Roman</vt:lpstr>
      <vt:lpstr>Infografía personas</vt:lpstr>
      <vt:lpstr>CABILDO ODONTOLÓGICO</vt:lpstr>
      <vt:lpstr>Metodología      - Se divide a la asamblea en grupos de mínimo 6 y máximo 10 personas en donde cada grupo tendrá un moderador o moderadora (quien da las palabras, y toma el tiempo, buscando que todos tengan tiempos similares para exponer) y un vocero o vocera (que expondrá en la plenaria las principales conclusiones del grupo).      - Sentarse en círculo para un diálogo fraterno y de igual a igual.      - Conversación grupal     - Exposición de conclusiones en plenaria</vt:lpstr>
      <vt:lpstr>Preguntas de discusión  1.- ¿Cuál es el origen del conflicto actual? ¿Qué lo ha generado? ¿Qué oportunidades ofrece la contingencia actual?   2.-¿Cómo es posible avanzar en mayor justicia social en salud a partir de esta coyuntura? ¿Existen demandas prioritarias en salud para la ciudadanía?  3.-¿Qué tipo de acciones pueden realizar la ciudadanía y las organizaciones sociales para conseguir sus objetivos? ¿Se necesita una Asamblea Constituyente?   4.-A nivel local y a nivel país, priorizar 3 demandas para alcanzar un mejor acceso a la salud bucal, distinguiendo corto y largo plazo.   5.-El poner fin al mercado de la educación superior y normar el sistema privado y condiciones laborales de megaprestadores, requiere de una nueva Constitución? Si/No, ¿Por qué?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2019-11-06T21:03:44Z</dcterms:created>
  <dcterms:modified xsi:type="dcterms:W3CDTF">2019-11-08T17:31:15Z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