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89" r:id="rId3"/>
    <p:sldId id="286" r:id="rId4"/>
    <p:sldId id="287" r:id="rId5"/>
    <p:sldId id="291" r:id="rId6"/>
    <p:sldId id="292" r:id="rId7"/>
    <p:sldId id="293" r:id="rId8"/>
    <p:sldId id="296" r:id="rId9"/>
    <p:sldId id="297" r:id="rId10"/>
    <p:sldId id="298" r:id="rId11"/>
    <p:sldId id="295" r:id="rId12"/>
    <p:sldId id="282" r:id="rId13"/>
  </p:sldIdLst>
  <p:sldSz cx="9144000" cy="6858000" type="screen4x3"/>
  <p:notesSz cx="7315200" cy="96012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78084"/>
    <a:srgbClr val="D75B27"/>
    <a:srgbClr val="F0F0F3"/>
    <a:srgbClr val="FFFFFF"/>
    <a:srgbClr val="B8B8B4"/>
    <a:srgbClr val="78756E"/>
    <a:srgbClr val="CE6116"/>
    <a:srgbClr val="B5B7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4200" y="-112"/>
      </p:cViewPr>
      <p:guideLst>
        <p:guide orient="horz" pos="3025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CD656C4-C43A-9F47-9A47-0C4879994840}" type="datetime1">
              <a:rPr lang="es-CL"/>
              <a:pPr>
                <a:defRPr/>
              </a:pPr>
              <a:t>03-08-2016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61A8E73-D5A9-534A-8A72-8C5F469EEB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562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C073F2A-415F-BF4F-983C-DD7C6BFB7741}" type="datetime1">
              <a:rPr lang="es-CL"/>
              <a:pPr>
                <a:defRPr/>
              </a:pPr>
              <a:t>03-08-2016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646" tIns="47823" rIns="95646" bIns="478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930A623F-2159-BE4B-B089-BE5C89D34F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232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126" indent="-29889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5578" indent="-2391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3809" indent="-2391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2040" indent="-2391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0272" indent="-2391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8503" indent="-2391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6734" indent="-2391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4965" indent="-2391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3AF59B-A3C7-6740-8FFD-77C7EF9410B7}" type="slidenum">
              <a:rPr lang="en-US" sz="1300">
                <a:latin typeface="Calibri" charset="0"/>
              </a:rPr>
              <a:pPr eaLnBrk="1" hangingPunct="1"/>
              <a:t>1</a:t>
            </a:fld>
            <a:endParaRPr lang="en-US" sz="13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623F-2159-BE4B-B089-BE5C89D34F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623F-2159-BE4B-B089-BE5C89D34F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623F-2159-BE4B-B089-BE5C89D34F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623F-2159-BE4B-B089-BE5C89D34F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A623F-2159-BE4B-B089-BE5C89D34F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6"/>
          </p:nvPr>
        </p:nvSpPr>
        <p:spPr>
          <a:xfrm>
            <a:off x="7063014" y="516151"/>
            <a:ext cx="1854841" cy="44923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B5B7B2"/>
                </a:solidFill>
                <a:latin typeface="Calibri Bold"/>
                <a:cs typeface="Calibri Bold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pic>
        <p:nvPicPr>
          <p:cNvPr id="8" name="Imagen 7" descr="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63" cy="6858000"/>
          </a:xfrm>
          <a:prstGeom prst="rect">
            <a:avLst/>
          </a:prstGeom>
        </p:spPr>
      </p:pic>
      <p:pic>
        <p:nvPicPr>
          <p:cNvPr id="6" name="5 Imagen" descr="OK - CONSORCIO_OP_VERTIC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54" y="373307"/>
            <a:ext cx="1532359" cy="1184148"/>
          </a:xfrm>
          <a:prstGeom prst="rect">
            <a:avLst/>
          </a:prstGeom>
        </p:spPr>
      </p:pic>
      <p:pic>
        <p:nvPicPr>
          <p:cNvPr id="26626" name="Picture 2" descr="http://www.odontologia.uchile.cl/u/ImageServlet?idDocumento=88930&amp;indice=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28721" y="287582"/>
            <a:ext cx="1327024" cy="132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29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GENERIC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3"/>
            <a:ext cx="9144000" cy="68580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5368403"/>
            <a:ext cx="6096000" cy="757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rgbClr val="678084"/>
                </a:solidFill>
                <a:latin typeface="Calibri"/>
                <a:cs typeface="Calibri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70695" y="254495"/>
            <a:ext cx="5312229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QUIENES SOMOS</a:t>
            </a:r>
          </a:p>
        </p:txBody>
      </p:sp>
      <p:sp>
        <p:nvSpPr>
          <p:cNvPr id="15" name="Marcador de contenido 3"/>
          <p:cNvSpPr>
            <a:spLocks noGrp="1"/>
          </p:cNvSpPr>
          <p:nvPr>
            <p:ph sz="half" idx="15" hasCustomPrompt="1"/>
          </p:nvPr>
        </p:nvSpPr>
        <p:spPr>
          <a:xfrm>
            <a:off x="147996" y="913133"/>
            <a:ext cx="2623930" cy="34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rgbClr val="66CCFF"/>
                </a:solidFill>
                <a:latin typeface="Calibri"/>
                <a:cs typeface="Calibri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EL COMPROMISO DE UN EQUIPO</a:t>
            </a:r>
            <a:endParaRPr lang="es-ES" dirty="0"/>
          </a:p>
        </p:txBody>
      </p:sp>
      <p:sp>
        <p:nvSpPr>
          <p:cNvPr id="12" name="Marcador de número de diapositiva 6"/>
          <p:cNvSpPr>
            <a:spLocks noGrp="1"/>
          </p:cNvSpPr>
          <p:nvPr>
            <p:ph type="sldNum" sz="quarter" idx="29"/>
          </p:nvPr>
        </p:nvSpPr>
        <p:spPr>
          <a:xfrm>
            <a:off x="8212138" y="6492875"/>
            <a:ext cx="715962" cy="365125"/>
          </a:xfrm>
        </p:spPr>
        <p:txBody>
          <a:bodyPr wrap="square" lIns="360000" tIns="93600" numCol="1" anchor="t" anchorCtr="0" compatLnSpc="1">
            <a:prstTxWarp prst="textNoShape">
              <a:avLst/>
            </a:prstTxWarp>
          </a:bodyPr>
          <a:lstStyle>
            <a:lvl1pPr>
              <a:defRPr sz="800" b="1" i="0" smtClean="0">
                <a:solidFill>
                  <a:schemeClr val="bg1"/>
                </a:solidFill>
                <a:latin typeface="Arial"/>
                <a:cs typeface="Calibri" charset="0"/>
              </a:defRPr>
            </a:lvl1pPr>
          </a:lstStyle>
          <a:p>
            <a:pPr>
              <a:defRPr/>
            </a:pPr>
            <a:fld id="{59407EC7-F17D-B742-B839-B37E0A2D36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868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GENERIC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3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6"/>
          <p:cNvSpPr>
            <a:spLocks noGrp="1"/>
          </p:cNvSpPr>
          <p:nvPr>
            <p:ph type="sldNum" sz="quarter" idx="29"/>
          </p:nvPr>
        </p:nvSpPr>
        <p:spPr>
          <a:xfrm>
            <a:off x="8212138" y="6492875"/>
            <a:ext cx="715962" cy="365125"/>
          </a:xfrm>
        </p:spPr>
        <p:txBody>
          <a:bodyPr wrap="square" lIns="252000" tIns="93600" rIns="108000" bIns="0" numCol="1" anchor="t" anchorCtr="0" compatLnSpc="1">
            <a:prstTxWarp prst="textNoShape">
              <a:avLst/>
            </a:prstTxWarp>
          </a:bodyPr>
          <a:lstStyle>
            <a:lvl1pPr>
              <a:defRPr sz="800" b="1" i="0" kern="1200" baseline="0" smtClean="0">
                <a:solidFill>
                  <a:schemeClr val="bg1"/>
                </a:solidFill>
                <a:latin typeface="Arial"/>
                <a:cs typeface="Calibri" charset="0"/>
              </a:defRPr>
            </a:lvl1pPr>
          </a:lstStyle>
          <a:p>
            <a:pPr>
              <a:defRPr/>
            </a:pPr>
            <a:fld id="{54E15FF2-49CF-4440-BE28-FFA10C8EDA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722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 userDrawn="1"/>
        </p:nvSpPr>
        <p:spPr>
          <a:xfrm>
            <a:off x="3478213" y="3228975"/>
            <a:ext cx="3048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s-CL" sz="1800" smtClean="0">
              <a:latin typeface="Calibri" charset="0"/>
            </a:endParaRPr>
          </a:p>
        </p:txBody>
      </p:sp>
      <p:pic>
        <p:nvPicPr>
          <p:cNvPr id="4" name="Imagen 3" descr="RETI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63" cy="6858000"/>
          </a:xfrm>
          <a:prstGeom prst="rect">
            <a:avLst/>
          </a:prstGeom>
        </p:spPr>
      </p:pic>
      <p:pic>
        <p:nvPicPr>
          <p:cNvPr id="5" name="Picture 2" descr="http://www.odontologia.uchile.cl/u/ImageServlet?idDocumento=88930&amp;indice=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28721" y="3821357"/>
            <a:ext cx="1327024" cy="132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480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6440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CE822C-A09C-8B4D-B1C7-9D41DE9824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 txBox="1">
            <a:spLocks noGrp="1"/>
          </p:cNvSpPr>
          <p:nvPr>
            <p:ph sz="half" idx="4294967295"/>
          </p:nvPr>
        </p:nvSpPr>
        <p:spPr>
          <a:xfrm>
            <a:off x="114300" y="2242792"/>
            <a:ext cx="8804276" cy="128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0" lvl="8" indent="0" algn="r">
              <a:buNone/>
            </a:pPr>
            <a:r>
              <a:rPr lang="es-ES" sz="4000" b="1" dirty="0" smtClean="0">
                <a:solidFill>
                  <a:srgbClr val="66CCFF"/>
                </a:solidFill>
              </a:rPr>
              <a:t>CAPACITACIÓN</a:t>
            </a:r>
          </a:p>
          <a:p>
            <a:pPr marL="0" indent="0" algn="r">
              <a:lnSpc>
                <a:spcPct val="70000"/>
              </a:lnSpc>
              <a:buNone/>
            </a:pPr>
            <a:r>
              <a:rPr lang="es-ES" sz="3000" b="0" dirty="0" smtClean="0">
                <a:solidFill>
                  <a:schemeClr val="bg1"/>
                </a:solidFill>
                <a:latin typeface="+mj-lt"/>
              </a:rPr>
              <a:t>SEGUROS COLECTIVOS</a:t>
            </a:r>
          </a:p>
          <a:p>
            <a:pPr marL="0" indent="0" algn="r">
              <a:lnSpc>
                <a:spcPct val="70000"/>
              </a:lnSpc>
              <a:buNone/>
            </a:pPr>
            <a:r>
              <a:rPr lang="es-ES" sz="1200" dirty="0" smtClean="0">
                <a:solidFill>
                  <a:schemeClr val="bg1"/>
                </a:solidFill>
                <a:latin typeface="+mj-lt"/>
              </a:rPr>
              <a:t>AGOSTO </a:t>
            </a:r>
            <a:r>
              <a:rPr lang="es-ES" sz="1200" b="0" dirty="0" smtClean="0">
                <a:solidFill>
                  <a:schemeClr val="bg1"/>
                </a:solidFill>
                <a:latin typeface="+mj-lt"/>
              </a:rPr>
              <a:t>2016 </a:t>
            </a:r>
            <a:r>
              <a:rPr lang="es-ES" sz="1200" b="0" dirty="0" smtClean="0">
                <a:solidFill>
                  <a:schemeClr val="bg1"/>
                </a:solidFill>
                <a:latin typeface="+mj-lt"/>
              </a:rPr>
              <a:t>/  JULIO </a:t>
            </a:r>
            <a:r>
              <a:rPr lang="es-ES" sz="1200" b="0" dirty="0" smtClean="0">
                <a:solidFill>
                  <a:schemeClr val="bg1"/>
                </a:solidFill>
                <a:latin typeface="+mj-lt"/>
              </a:rPr>
              <a:t>2017</a:t>
            </a:r>
            <a:endParaRPr lang="es-ES" sz="1200" b="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CONVENIOS ASOCIADOS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172" name="AutoShape 4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174" name="AutoShape 6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31" y="1018732"/>
            <a:ext cx="51149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275" y="1733550"/>
            <a:ext cx="2476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4900" y="3126820"/>
            <a:ext cx="2279650" cy="56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Conector recto"/>
          <p:cNvCxnSpPr/>
          <p:nvPr/>
        </p:nvCxnSpPr>
        <p:spPr>
          <a:xfrm>
            <a:off x="358668" y="4657725"/>
            <a:ext cx="825510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http://portal.bancocredichile.cl/wps/wcm/connect/dc79f700468120c7b5e2fd340212f2fe/padre-mariano-ID2.jpg?MOD=AJPERES&amp;CACHEID=dc79f700468120c7b5e2fd340212f2f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7275" y="4981131"/>
            <a:ext cx="20955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7418980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Errores más frecuentes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7172" name="AutoShape 4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174" name="AutoShape 6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1057275" y="1552575"/>
            <a:ext cx="7048500" cy="386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buFont typeface="Wingdings" pitchFamily="2" charset="2"/>
              <a:buChar char="ü"/>
              <a:tabLst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Presentación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Solicitud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Reembolsos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Médicos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fuera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del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plazo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indicado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en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la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póliza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Solicitud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Reembolso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Médico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incompleta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(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falta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declaración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 del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médico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tratante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,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falta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fecha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diagnóstico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,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sin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firmas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,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etc.).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Solicitud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reembolso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gastos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médicos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por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prestaciones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no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cubiertas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por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el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plan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salud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contratado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Gastos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Médicos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sin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Formulario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Solicitud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Reembolso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Presentación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gastos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sin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haber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reembolsado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previamente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por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Sistema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Previsional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Salud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(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excepto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medicamentos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).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Boleta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medicamentos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sin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receta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original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Presentación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gastos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hospitalarios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sin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detalle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de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cuenta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y/o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programa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2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médico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  <a:cs typeface="Calibri" pitchFamily="18" charset="0"/>
              </a:rPr>
              <a:t>.</a:t>
            </a:r>
          </a:p>
          <a:p>
            <a:pPr>
              <a:lnSpc>
                <a:spcPts val="2800"/>
              </a:lnSpc>
              <a:buFont typeface="Wingdings" pitchFamily="2" charset="2"/>
              <a:buChar char="ü"/>
            </a:pPr>
            <a:endParaRPr lang="en-US" altLang="zh-CN" sz="1200" dirty="0" smtClean="0">
              <a:solidFill>
                <a:schemeClr val="bg2"/>
              </a:solidFill>
              <a:latin typeface="Calibri" pitchFamily="34" charset="0"/>
              <a:cs typeface="Calibri" pitchFamily="18" charset="0"/>
            </a:endParaRPr>
          </a:p>
          <a:p>
            <a:pPr>
              <a:lnSpc>
                <a:spcPts val="2800"/>
              </a:lnSpc>
              <a:buFont typeface="Wingdings" pitchFamily="2" charset="2"/>
              <a:buChar char="ü"/>
              <a:tabLst/>
            </a:pPr>
            <a:endParaRPr lang="en-US" altLang="zh-CN" sz="1200" dirty="0" smtClean="0">
              <a:solidFill>
                <a:schemeClr val="bg2"/>
              </a:solidFill>
              <a:latin typeface="Calibri" pitchFamily="34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3894729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Coberturas - Condiciones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 bwMode="auto">
          <a:xfrm>
            <a:off x="358668" y="366270"/>
            <a:ext cx="7566132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COMPLEMENTARIO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1039" y="1314450"/>
            <a:ext cx="8101012" cy="44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¿QUIÉNES PUEDEN SER ASEGURADOS?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Titulares (Colegiados)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1039" y="1838325"/>
            <a:ext cx="8029575" cy="288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¿CUÁL ES LA VIGENCIA DE LA PÓLIZA?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La vigencia de la póliza es anual , inicio de cobertura</a:t>
            </a:r>
            <a:r>
              <a:rPr kumimoji="0" lang="es-ES_tradn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01/08/2016</a:t>
            </a:r>
            <a:endParaRPr kumimoji="0" lang="es-ES_tradnl" sz="11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Las coberturas y tope máximo son anuales.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¿QUÉ SON LAS COBERTURAS Y EL TOPE MÁXIMO?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Las coberturas son las prestaciones definidas en el cuadro de beneficios que se indican más adelante y el tope máximo es el monto que el seguro pagará a cada asegurado durante la vigencia anual de la póliza.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¿QUE ES EL DEDUCIBLE?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Es un monto que se encuentra estipulado en el cuadro de beneficios y se aplica a los primeros gastos enviados por el asegurado, por lo tanto, dicho monto siempre será de cargo del Asegurado;  una vez completada dicha cantidad </a:t>
            </a:r>
            <a:r>
              <a:rPr kumimoji="0" lang="es-ES_tradnl" sz="1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(UF</a:t>
            </a:r>
            <a:r>
              <a:rPr kumimoji="0" lang="es-ES_tradnl" sz="11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1)</a:t>
            </a: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se procederá con el pago del reembolso correspondiente de acuerdo a los porcentajes estipulados en la póliza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El monto del deducible es aplicable por</a:t>
            </a:r>
            <a:r>
              <a:rPr kumimoji="0" lang="es-ES_tradnl" sz="1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única vez y en forma anual.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rPr>
              <a:t>EJEMPLO DE APLICACIÓN  DEDUCIBLE</a:t>
            </a:r>
            <a:endParaRPr kumimoji="0" lang="es-ES_tradnl" sz="11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45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86425" y="6351342"/>
            <a:ext cx="2505075" cy="205928"/>
          </a:xfrm>
          <a:prstGeom prst="rect">
            <a:avLst/>
          </a:prstGeom>
          <a:noFill/>
        </p:spPr>
        <p:txBody>
          <a:bodyPr wrap="square" lIns="97256" tIns="48628" rIns="97256" bIns="48628">
            <a:spAutoFit/>
          </a:bodyPr>
          <a:lstStyle/>
          <a:p>
            <a:pPr>
              <a:defRPr/>
            </a:pPr>
            <a:r>
              <a:rPr lang="es-ES" sz="700" b="1" i="1" dirty="0">
                <a:solidFill>
                  <a:schemeClr val="accent4"/>
                </a:solidFill>
                <a:latin typeface="Arial" charset="0"/>
              </a:rPr>
              <a:t>Valor UF </a:t>
            </a:r>
            <a:r>
              <a:rPr lang="es-ES" sz="700" b="1" i="1" dirty="0" smtClean="0">
                <a:solidFill>
                  <a:schemeClr val="accent4"/>
                </a:solidFill>
                <a:latin typeface="Arial" charset="0"/>
              </a:rPr>
              <a:t>referencial, $</a:t>
            </a:r>
            <a:r>
              <a:rPr lang="es-CL" sz="700" b="1" i="1" dirty="0" smtClean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s-CL" sz="700" b="1" i="1" dirty="0" smtClean="0">
                <a:solidFill>
                  <a:schemeClr val="accent4"/>
                </a:solidFill>
                <a:latin typeface="Arial" charset="0"/>
              </a:rPr>
              <a:t>26.000</a:t>
            </a:r>
            <a:endParaRPr lang="es-CL" sz="700" b="1" i="1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272214" y="5116267"/>
            <a:ext cx="2505075" cy="867647"/>
          </a:xfrm>
          <a:prstGeom prst="rect">
            <a:avLst/>
          </a:prstGeom>
          <a:noFill/>
        </p:spPr>
        <p:txBody>
          <a:bodyPr wrap="square" lIns="97256" tIns="48628" rIns="97256" bIns="48628">
            <a:spAutoFit/>
          </a:bodyPr>
          <a:lstStyle/>
          <a:p>
            <a:pPr algn="just">
              <a:defRPr/>
            </a:pPr>
            <a:r>
              <a:rPr lang="es-CL" sz="1000" b="1" i="1" dirty="0" smtClean="0">
                <a:solidFill>
                  <a:srgbClr val="002060"/>
                </a:solidFill>
                <a:latin typeface="Arial" charset="0"/>
              </a:rPr>
              <a:t>La aplicación del deducible se terminará una vez completado el monto, UF 1. Puede ser completado en un sólo gasto médico o en la suma de varios.</a:t>
            </a:r>
            <a:endParaRPr lang="es-CL" sz="1000" b="1" i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11200" y="4786314"/>
            <a:ext cx="5013325" cy="1722438"/>
            <a:chOff x="448" y="3015"/>
            <a:chExt cx="3158" cy="108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8" y="3015"/>
              <a:ext cx="3158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516" y="3086"/>
              <a:ext cx="640" cy="429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1648" y="0"/>
                </a:cxn>
                <a:cxn ang="0">
                  <a:pos x="1648" y="0"/>
                </a:cxn>
                <a:cxn ang="0">
                  <a:pos x="3296" y="1104"/>
                </a:cxn>
                <a:cxn ang="0">
                  <a:pos x="3296" y="1104"/>
                </a:cxn>
                <a:cxn ang="0">
                  <a:pos x="3296" y="1104"/>
                </a:cxn>
                <a:cxn ang="0">
                  <a:pos x="1648" y="2208"/>
                </a:cxn>
                <a:cxn ang="0">
                  <a:pos x="1648" y="2208"/>
                </a:cxn>
                <a:cxn ang="0">
                  <a:pos x="1648" y="2208"/>
                </a:cxn>
                <a:cxn ang="0">
                  <a:pos x="0" y="1104"/>
                </a:cxn>
                <a:cxn ang="0">
                  <a:pos x="0" y="1104"/>
                </a:cxn>
              </a:cxnLst>
              <a:rect l="0" t="0" r="r" b="b"/>
              <a:pathLst>
                <a:path w="3296" h="2208">
                  <a:moveTo>
                    <a:pt x="0" y="1104"/>
                  </a:moveTo>
                  <a:cubicBezTo>
                    <a:pt x="0" y="495"/>
                    <a:pt x="738" y="0"/>
                    <a:pt x="1648" y="0"/>
                  </a:cubicBezTo>
                  <a:lnTo>
                    <a:pt x="1648" y="0"/>
                  </a:lnTo>
                  <a:cubicBezTo>
                    <a:pt x="2559" y="0"/>
                    <a:pt x="3296" y="495"/>
                    <a:pt x="3296" y="1104"/>
                  </a:cubicBezTo>
                  <a:cubicBezTo>
                    <a:pt x="3296" y="1104"/>
                    <a:pt x="3296" y="1104"/>
                    <a:pt x="3296" y="1104"/>
                  </a:cubicBezTo>
                  <a:lnTo>
                    <a:pt x="3296" y="1104"/>
                  </a:lnTo>
                  <a:cubicBezTo>
                    <a:pt x="3296" y="1714"/>
                    <a:pt x="2559" y="2208"/>
                    <a:pt x="1648" y="2208"/>
                  </a:cubicBezTo>
                  <a:cubicBezTo>
                    <a:pt x="1648" y="2208"/>
                    <a:pt x="1648" y="2208"/>
                    <a:pt x="1648" y="2208"/>
                  </a:cubicBezTo>
                  <a:lnTo>
                    <a:pt x="1648" y="2208"/>
                  </a:lnTo>
                  <a:cubicBezTo>
                    <a:pt x="738" y="2208"/>
                    <a:pt x="0" y="1714"/>
                    <a:pt x="0" y="1104"/>
                  </a:cubicBezTo>
                  <a:cubicBezTo>
                    <a:pt x="0" y="1104"/>
                    <a:pt x="0" y="1104"/>
                    <a:pt x="0" y="1104"/>
                  </a:cubicBez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512" y="3082"/>
              <a:ext cx="649" cy="438"/>
            </a:xfrm>
            <a:custGeom>
              <a:avLst/>
              <a:gdLst/>
              <a:ahLst/>
              <a:cxnLst>
                <a:cxn ang="0">
                  <a:pos x="10" y="1014"/>
                </a:cxn>
                <a:cxn ang="0">
                  <a:pos x="76" y="792"/>
                </a:cxn>
                <a:cxn ang="0">
                  <a:pos x="288" y="495"/>
                </a:cxn>
                <a:cxn ang="0">
                  <a:pos x="612" y="256"/>
                </a:cxn>
                <a:cxn ang="0">
                  <a:pos x="1024" y="89"/>
                </a:cxn>
                <a:cxn ang="0">
                  <a:pos x="1502" y="7"/>
                </a:cxn>
                <a:cxn ang="0">
                  <a:pos x="2007" y="23"/>
                </a:cxn>
                <a:cxn ang="0">
                  <a:pos x="2466" y="135"/>
                </a:cxn>
                <a:cxn ang="0">
                  <a:pos x="2851" y="328"/>
                </a:cxn>
                <a:cxn ang="0">
                  <a:pos x="3139" y="586"/>
                </a:cxn>
                <a:cxn ang="0">
                  <a:pos x="3310" y="898"/>
                </a:cxn>
                <a:cxn ang="0">
                  <a:pos x="3344" y="1127"/>
                </a:cxn>
                <a:cxn ang="0">
                  <a:pos x="3336" y="1247"/>
                </a:cxn>
                <a:cxn ang="0">
                  <a:pos x="3269" y="1465"/>
                </a:cxn>
                <a:cxn ang="0">
                  <a:pos x="3057" y="1762"/>
                </a:cxn>
                <a:cxn ang="0">
                  <a:pos x="2734" y="2001"/>
                </a:cxn>
                <a:cxn ang="0">
                  <a:pos x="2322" y="2168"/>
                </a:cxn>
                <a:cxn ang="0">
                  <a:pos x="1844" y="2250"/>
                </a:cxn>
                <a:cxn ang="0">
                  <a:pos x="1338" y="2234"/>
                </a:cxn>
                <a:cxn ang="0">
                  <a:pos x="880" y="2122"/>
                </a:cxn>
                <a:cxn ang="0">
                  <a:pos x="495" y="1930"/>
                </a:cxn>
                <a:cxn ang="0">
                  <a:pos x="206" y="1671"/>
                </a:cxn>
                <a:cxn ang="0">
                  <a:pos x="35" y="1360"/>
                </a:cxn>
                <a:cxn ang="0">
                  <a:pos x="1" y="1130"/>
                </a:cxn>
                <a:cxn ang="0">
                  <a:pos x="80" y="1343"/>
                </a:cxn>
                <a:cxn ang="0">
                  <a:pos x="241" y="1638"/>
                </a:cxn>
                <a:cxn ang="0">
                  <a:pos x="520" y="1889"/>
                </a:cxn>
                <a:cxn ang="0">
                  <a:pos x="895" y="2077"/>
                </a:cxn>
                <a:cxn ang="0">
                  <a:pos x="1343" y="2187"/>
                </a:cxn>
                <a:cxn ang="0">
                  <a:pos x="1839" y="2203"/>
                </a:cxn>
                <a:cxn ang="0">
                  <a:pos x="2307" y="2123"/>
                </a:cxn>
                <a:cxn ang="0">
                  <a:pos x="2709" y="1960"/>
                </a:cxn>
                <a:cxn ang="0">
                  <a:pos x="3022" y="1729"/>
                </a:cxn>
                <a:cxn ang="0">
                  <a:pos x="3224" y="1448"/>
                </a:cxn>
                <a:cxn ang="0">
                  <a:pos x="3289" y="1236"/>
                </a:cxn>
                <a:cxn ang="0">
                  <a:pos x="3297" y="1130"/>
                </a:cxn>
                <a:cxn ang="0">
                  <a:pos x="3265" y="915"/>
                </a:cxn>
                <a:cxn ang="0">
                  <a:pos x="3104" y="619"/>
                </a:cxn>
                <a:cxn ang="0">
                  <a:pos x="2826" y="369"/>
                </a:cxn>
                <a:cxn ang="0">
                  <a:pos x="2451" y="180"/>
                </a:cxn>
                <a:cxn ang="0">
                  <a:pos x="2002" y="70"/>
                </a:cxn>
                <a:cxn ang="0">
                  <a:pos x="1507" y="54"/>
                </a:cxn>
                <a:cxn ang="0">
                  <a:pos x="1039" y="134"/>
                </a:cxn>
                <a:cxn ang="0">
                  <a:pos x="637" y="297"/>
                </a:cxn>
                <a:cxn ang="0">
                  <a:pos x="323" y="528"/>
                </a:cxn>
                <a:cxn ang="0">
                  <a:pos x="121" y="809"/>
                </a:cxn>
                <a:cxn ang="0">
                  <a:pos x="57" y="1017"/>
                </a:cxn>
                <a:cxn ang="0">
                  <a:pos x="57" y="1236"/>
                </a:cxn>
              </a:cxnLst>
              <a:rect l="0" t="0" r="r" b="b"/>
              <a:pathLst>
                <a:path w="3344" h="2256">
                  <a:moveTo>
                    <a:pt x="1" y="1130"/>
                  </a:moveTo>
                  <a:cubicBezTo>
                    <a:pt x="0" y="1129"/>
                    <a:pt x="0" y="1128"/>
                    <a:pt x="1" y="1127"/>
                  </a:cubicBezTo>
                  <a:lnTo>
                    <a:pt x="10" y="1014"/>
                  </a:lnTo>
                  <a:lnTo>
                    <a:pt x="34" y="901"/>
                  </a:lnTo>
                  <a:cubicBezTo>
                    <a:pt x="34" y="900"/>
                    <a:pt x="35" y="899"/>
                    <a:pt x="35" y="898"/>
                  </a:cubicBezTo>
                  <a:lnTo>
                    <a:pt x="76" y="792"/>
                  </a:lnTo>
                  <a:lnTo>
                    <a:pt x="133" y="688"/>
                  </a:lnTo>
                  <a:lnTo>
                    <a:pt x="204" y="589"/>
                  </a:lnTo>
                  <a:lnTo>
                    <a:pt x="288" y="495"/>
                  </a:lnTo>
                  <a:lnTo>
                    <a:pt x="384" y="409"/>
                  </a:lnTo>
                  <a:lnTo>
                    <a:pt x="493" y="329"/>
                  </a:lnTo>
                  <a:lnTo>
                    <a:pt x="612" y="256"/>
                  </a:lnTo>
                  <a:lnTo>
                    <a:pt x="741" y="192"/>
                  </a:lnTo>
                  <a:lnTo>
                    <a:pt x="878" y="135"/>
                  </a:lnTo>
                  <a:lnTo>
                    <a:pt x="1024" y="89"/>
                  </a:lnTo>
                  <a:lnTo>
                    <a:pt x="1177" y="51"/>
                  </a:lnTo>
                  <a:lnTo>
                    <a:pt x="1336" y="23"/>
                  </a:lnTo>
                  <a:lnTo>
                    <a:pt x="1502" y="7"/>
                  </a:lnTo>
                  <a:lnTo>
                    <a:pt x="1672" y="0"/>
                  </a:lnTo>
                  <a:lnTo>
                    <a:pt x="1842" y="6"/>
                  </a:lnTo>
                  <a:lnTo>
                    <a:pt x="2007" y="23"/>
                  </a:lnTo>
                  <a:lnTo>
                    <a:pt x="2167" y="51"/>
                  </a:lnTo>
                  <a:lnTo>
                    <a:pt x="2320" y="88"/>
                  </a:lnTo>
                  <a:lnTo>
                    <a:pt x="2466" y="135"/>
                  </a:lnTo>
                  <a:lnTo>
                    <a:pt x="2604" y="191"/>
                  </a:lnTo>
                  <a:lnTo>
                    <a:pt x="2732" y="255"/>
                  </a:lnTo>
                  <a:lnTo>
                    <a:pt x="2851" y="328"/>
                  </a:lnTo>
                  <a:lnTo>
                    <a:pt x="2959" y="407"/>
                  </a:lnTo>
                  <a:lnTo>
                    <a:pt x="3055" y="494"/>
                  </a:lnTo>
                  <a:lnTo>
                    <a:pt x="3139" y="586"/>
                  </a:lnTo>
                  <a:lnTo>
                    <a:pt x="3211" y="685"/>
                  </a:lnTo>
                  <a:lnTo>
                    <a:pt x="3268" y="789"/>
                  </a:lnTo>
                  <a:lnTo>
                    <a:pt x="3310" y="898"/>
                  </a:lnTo>
                  <a:cubicBezTo>
                    <a:pt x="3310" y="899"/>
                    <a:pt x="3311" y="900"/>
                    <a:pt x="3311" y="901"/>
                  </a:cubicBezTo>
                  <a:lnTo>
                    <a:pt x="3335" y="1010"/>
                  </a:lnTo>
                  <a:lnTo>
                    <a:pt x="3344" y="1127"/>
                  </a:lnTo>
                  <a:cubicBezTo>
                    <a:pt x="3344" y="1128"/>
                    <a:pt x="3344" y="1129"/>
                    <a:pt x="3344" y="1130"/>
                  </a:cubicBezTo>
                  <a:lnTo>
                    <a:pt x="3336" y="1243"/>
                  </a:lnTo>
                  <a:cubicBezTo>
                    <a:pt x="3336" y="1244"/>
                    <a:pt x="3336" y="1246"/>
                    <a:pt x="3336" y="1247"/>
                  </a:cubicBezTo>
                  <a:lnTo>
                    <a:pt x="3311" y="1357"/>
                  </a:lnTo>
                  <a:cubicBezTo>
                    <a:pt x="3311" y="1358"/>
                    <a:pt x="3310" y="1359"/>
                    <a:pt x="3310" y="1360"/>
                  </a:cubicBezTo>
                  <a:lnTo>
                    <a:pt x="3269" y="1465"/>
                  </a:lnTo>
                  <a:lnTo>
                    <a:pt x="3213" y="1570"/>
                  </a:lnTo>
                  <a:lnTo>
                    <a:pt x="3141" y="1669"/>
                  </a:lnTo>
                  <a:lnTo>
                    <a:pt x="3057" y="1762"/>
                  </a:lnTo>
                  <a:lnTo>
                    <a:pt x="2960" y="1848"/>
                  </a:lnTo>
                  <a:lnTo>
                    <a:pt x="2853" y="1929"/>
                  </a:lnTo>
                  <a:lnTo>
                    <a:pt x="2734" y="2001"/>
                  </a:lnTo>
                  <a:lnTo>
                    <a:pt x="2605" y="2066"/>
                  </a:lnTo>
                  <a:lnTo>
                    <a:pt x="2467" y="2122"/>
                  </a:lnTo>
                  <a:lnTo>
                    <a:pt x="2322" y="2168"/>
                  </a:lnTo>
                  <a:lnTo>
                    <a:pt x="2168" y="2206"/>
                  </a:lnTo>
                  <a:lnTo>
                    <a:pt x="2009" y="2234"/>
                  </a:lnTo>
                  <a:lnTo>
                    <a:pt x="1844" y="2250"/>
                  </a:lnTo>
                  <a:lnTo>
                    <a:pt x="1673" y="2256"/>
                  </a:lnTo>
                  <a:lnTo>
                    <a:pt x="1504" y="2250"/>
                  </a:lnTo>
                  <a:lnTo>
                    <a:pt x="1338" y="2234"/>
                  </a:lnTo>
                  <a:lnTo>
                    <a:pt x="1178" y="2206"/>
                  </a:lnTo>
                  <a:lnTo>
                    <a:pt x="1026" y="2169"/>
                  </a:lnTo>
                  <a:lnTo>
                    <a:pt x="880" y="2122"/>
                  </a:lnTo>
                  <a:lnTo>
                    <a:pt x="742" y="2067"/>
                  </a:lnTo>
                  <a:lnTo>
                    <a:pt x="614" y="2002"/>
                  </a:lnTo>
                  <a:lnTo>
                    <a:pt x="495" y="1930"/>
                  </a:lnTo>
                  <a:lnTo>
                    <a:pt x="386" y="1850"/>
                  </a:lnTo>
                  <a:lnTo>
                    <a:pt x="289" y="1763"/>
                  </a:lnTo>
                  <a:lnTo>
                    <a:pt x="206" y="1671"/>
                  </a:lnTo>
                  <a:lnTo>
                    <a:pt x="135" y="1572"/>
                  </a:lnTo>
                  <a:lnTo>
                    <a:pt x="77" y="1468"/>
                  </a:lnTo>
                  <a:lnTo>
                    <a:pt x="35" y="1360"/>
                  </a:lnTo>
                  <a:cubicBezTo>
                    <a:pt x="35" y="1359"/>
                    <a:pt x="34" y="1358"/>
                    <a:pt x="34" y="1357"/>
                  </a:cubicBezTo>
                  <a:lnTo>
                    <a:pt x="10" y="1247"/>
                  </a:lnTo>
                  <a:lnTo>
                    <a:pt x="1" y="1130"/>
                  </a:lnTo>
                  <a:close/>
                  <a:moveTo>
                    <a:pt x="57" y="1236"/>
                  </a:moveTo>
                  <a:lnTo>
                    <a:pt x="81" y="1346"/>
                  </a:lnTo>
                  <a:lnTo>
                    <a:pt x="80" y="1343"/>
                  </a:lnTo>
                  <a:lnTo>
                    <a:pt x="120" y="1445"/>
                  </a:lnTo>
                  <a:lnTo>
                    <a:pt x="174" y="1544"/>
                  </a:lnTo>
                  <a:lnTo>
                    <a:pt x="241" y="1638"/>
                  </a:lnTo>
                  <a:lnTo>
                    <a:pt x="321" y="1728"/>
                  </a:lnTo>
                  <a:lnTo>
                    <a:pt x="415" y="1811"/>
                  </a:lnTo>
                  <a:lnTo>
                    <a:pt x="520" y="1889"/>
                  </a:lnTo>
                  <a:lnTo>
                    <a:pt x="635" y="1959"/>
                  </a:lnTo>
                  <a:lnTo>
                    <a:pt x="760" y="2022"/>
                  </a:lnTo>
                  <a:lnTo>
                    <a:pt x="895" y="2077"/>
                  </a:lnTo>
                  <a:lnTo>
                    <a:pt x="1037" y="2122"/>
                  </a:lnTo>
                  <a:lnTo>
                    <a:pt x="1187" y="2159"/>
                  </a:lnTo>
                  <a:lnTo>
                    <a:pt x="1343" y="2187"/>
                  </a:lnTo>
                  <a:lnTo>
                    <a:pt x="1505" y="2202"/>
                  </a:lnTo>
                  <a:lnTo>
                    <a:pt x="1672" y="2208"/>
                  </a:lnTo>
                  <a:lnTo>
                    <a:pt x="1839" y="2203"/>
                  </a:lnTo>
                  <a:lnTo>
                    <a:pt x="2000" y="2187"/>
                  </a:lnTo>
                  <a:lnTo>
                    <a:pt x="2157" y="2159"/>
                  </a:lnTo>
                  <a:lnTo>
                    <a:pt x="2307" y="2123"/>
                  </a:lnTo>
                  <a:lnTo>
                    <a:pt x="2449" y="2077"/>
                  </a:lnTo>
                  <a:lnTo>
                    <a:pt x="2584" y="2023"/>
                  </a:lnTo>
                  <a:lnTo>
                    <a:pt x="2709" y="1960"/>
                  </a:lnTo>
                  <a:lnTo>
                    <a:pt x="2824" y="1890"/>
                  </a:lnTo>
                  <a:lnTo>
                    <a:pt x="2928" y="1813"/>
                  </a:lnTo>
                  <a:lnTo>
                    <a:pt x="3022" y="1729"/>
                  </a:lnTo>
                  <a:lnTo>
                    <a:pt x="3102" y="1640"/>
                  </a:lnTo>
                  <a:lnTo>
                    <a:pt x="3170" y="1547"/>
                  </a:lnTo>
                  <a:lnTo>
                    <a:pt x="3224" y="1448"/>
                  </a:lnTo>
                  <a:lnTo>
                    <a:pt x="3265" y="1343"/>
                  </a:lnTo>
                  <a:lnTo>
                    <a:pt x="3264" y="1346"/>
                  </a:lnTo>
                  <a:lnTo>
                    <a:pt x="3289" y="1236"/>
                  </a:lnTo>
                  <a:lnTo>
                    <a:pt x="3289" y="1240"/>
                  </a:lnTo>
                  <a:lnTo>
                    <a:pt x="3297" y="1127"/>
                  </a:lnTo>
                  <a:lnTo>
                    <a:pt x="3297" y="1130"/>
                  </a:lnTo>
                  <a:lnTo>
                    <a:pt x="3288" y="1021"/>
                  </a:lnTo>
                  <a:lnTo>
                    <a:pt x="3264" y="912"/>
                  </a:lnTo>
                  <a:lnTo>
                    <a:pt x="3265" y="915"/>
                  </a:lnTo>
                  <a:lnTo>
                    <a:pt x="3225" y="812"/>
                  </a:lnTo>
                  <a:lnTo>
                    <a:pt x="3172" y="714"/>
                  </a:lnTo>
                  <a:lnTo>
                    <a:pt x="3104" y="619"/>
                  </a:lnTo>
                  <a:lnTo>
                    <a:pt x="3023" y="529"/>
                  </a:lnTo>
                  <a:lnTo>
                    <a:pt x="2930" y="446"/>
                  </a:lnTo>
                  <a:lnTo>
                    <a:pt x="2826" y="369"/>
                  </a:lnTo>
                  <a:lnTo>
                    <a:pt x="2711" y="298"/>
                  </a:lnTo>
                  <a:lnTo>
                    <a:pt x="2585" y="236"/>
                  </a:lnTo>
                  <a:lnTo>
                    <a:pt x="2451" y="180"/>
                  </a:lnTo>
                  <a:lnTo>
                    <a:pt x="2309" y="135"/>
                  </a:lnTo>
                  <a:lnTo>
                    <a:pt x="2158" y="98"/>
                  </a:lnTo>
                  <a:lnTo>
                    <a:pt x="2002" y="70"/>
                  </a:lnTo>
                  <a:lnTo>
                    <a:pt x="1841" y="54"/>
                  </a:lnTo>
                  <a:lnTo>
                    <a:pt x="1673" y="48"/>
                  </a:lnTo>
                  <a:lnTo>
                    <a:pt x="1507" y="54"/>
                  </a:lnTo>
                  <a:lnTo>
                    <a:pt x="1345" y="70"/>
                  </a:lnTo>
                  <a:lnTo>
                    <a:pt x="1188" y="98"/>
                  </a:lnTo>
                  <a:lnTo>
                    <a:pt x="1039" y="134"/>
                  </a:lnTo>
                  <a:lnTo>
                    <a:pt x="897" y="180"/>
                  </a:lnTo>
                  <a:lnTo>
                    <a:pt x="762" y="235"/>
                  </a:lnTo>
                  <a:lnTo>
                    <a:pt x="637" y="297"/>
                  </a:lnTo>
                  <a:lnTo>
                    <a:pt x="522" y="368"/>
                  </a:lnTo>
                  <a:lnTo>
                    <a:pt x="416" y="444"/>
                  </a:lnTo>
                  <a:lnTo>
                    <a:pt x="323" y="528"/>
                  </a:lnTo>
                  <a:lnTo>
                    <a:pt x="243" y="616"/>
                  </a:lnTo>
                  <a:lnTo>
                    <a:pt x="175" y="711"/>
                  </a:lnTo>
                  <a:lnTo>
                    <a:pt x="121" y="809"/>
                  </a:lnTo>
                  <a:lnTo>
                    <a:pt x="80" y="915"/>
                  </a:lnTo>
                  <a:lnTo>
                    <a:pt x="81" y="912"/>
                  </a:lnTo>
                  <a:lnTo>
                    <a:pt x="57" y="1017"/>
                  </a:lnTo>
                  <a:lnTo>
                    <a:pt x="48" y="1130"/>
                  </a:lnTo>
                  <a:lnTo>
                    <a:pt x="48" y="1127"/>
                  </a:lnTo>
                  <a:lnTo>
                    <a:pt x="57" y="123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755" y="3118"/>
              <a:ext cx="2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Valor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700" y="3208"/>
              <a:ext cx="35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Consulta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21" y="3298"/>
              <a:ext cx="2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Médica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715" y="3388"/>
              <a:ext cx="31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$50.000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03" y="3257"/>
              <a:ext cx="307" cy="8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65" y="21"/>
                </a:cxn>
                <a:cxn ang="0">
                  <a:pos x="265" y="0"/>
                </a:cxn>
                <a:cxn ang="0">
                  <a:pos x="307" y="42"/>
                </a:cxn>
                <a:cxn ang="0">
                  <a:pos x="265" y="84"/>
                </a:cxn>
                <a:cxn ang="0">
                  <a:pos x="265" y="63"/>
                </a:cxn>
                <a:cxn ang="0">
                  <a:pos x="0" y="63"/>
                </a:cxn>
                <a:cxn ang="0">
                  <a:pos x="0" y="21"/>
                </a:cxn>
              </a:cxnLst>
              <a:rect l="0" t="0" r="r" b="b"/>
              <a:pathLst>
                <a:path w="307" h="84">
                  <a:moveTo>
                    <a:pt x="0" y="21"/>
                  </a:moveTo>
                  <a:lnTo>
                    <a:pt x="265" y="21"/>
                  </a:lnTo>
                  <a:lnTo>
                    <a:pt x="265" y="0"/>
                  </a:lnTo>
                  <a:lnTo>
                    <a:pt x="307" y="42"/>
                  </a:lnTo>
                  <a:lnTo>
                    <a:pt x="265" y="84"/>
                  </a:lnTo>
                  <a:lnTo>
                    <a:pt x="265" y="63"/>
                  </a:lnTo>
                  <a:lnTo>
                    <a:pt x="0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198" y="3246"/>
              <a:ext cx="319" cy="10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0" y="28"/>
                </a:cxn>
                <a:cxn ang="0">
                  <a:pos x="265" y="32"/>
                </a:cxn>
                <a:cxn ang="0">
                  <a:pos x="265" y="0"/>
                </a:cxn>
                <a:cxn ang="0">
                  <a:pos x="319" y="53"/>
                </a:cxn>
                <a:cxn ang="0">
                  <a:pos x="265" y="106"/>
                </a:cxn>
                <a:cxn ang="0">
                  <a:pos x="265" y="74"/>
                </a:cxn>
                <a:cxn ang="0">
                  <a:pos x="270" y="79"/>
                </a:cxn>
                <a:cxn ang="0">
                  <a:pos x="0" y="79"/>
                </a:cxn>
                <a:cxn ang="0">
                  <a:pos x="0" y="28"/>
                </a:cxn>
                <a:cxn ang="0">
                  <a:pos x="9" y="74"/>
                </a:cxn>
                <a:cxn ang="0">
                  <a:pos x="5" y="70"/>
                </a:cxn>
                <a:cxn ang="0">
                  <a:pos x="275" y="70"/>
                </a:cxn>
                <a:cxn ang="0">
                  <a:pos x="275" y="95"/>
                </a:cxn>
                <a:cxn ang="0">
                  <a:pos x="267" y="92"/>
                </a:cxn>
                <a:cxn ang="0">
                  <a:pos x="309" y="50"/>
                </a:cxn>
                <a:cxn ang="0">
                  <a:pos x="309" y="56"/>
                </a:cxn>
                <a:cxn ang="0">
                  <a:pos x="267" y="15"/>
                </a:cxn>
                <a:cxn ang="0">
                  <a:pos x="275" y="11"/>
                </a:cxn>
                <a:cxn ang="0">
                  <a:pos x="275" y="37"/>
                </a:cxn>
                <a:cxn ang="0">
                  <a:pos x="5" y="37"/>
                </a:cxn>
                <a:cxn ang="0">
                  <a:pos x="9" y="32"/>
                </a:cxn>
                <a:cxn ang="0">
                  <a:pos x="9" y="74"/>
                </a:cxn>
              </a:cxnLst>
              <a:rect l="0" t="0" r="r" b="b"/>
              <a:pathLst>
                <a:path w="319" h="106">
                  <a:moveTo>
                    <a:pt x="0" y="28"/>
                  </a:moveTo>
                  <a:lnTo>
                    <a:pt x="270" y="28"/>
                  </a:lnTo>
                  <a:lnTo>
                    <a:pt x="265" y="32"/>
                  </a:lnTo>
                  <a:lnTo>
                    <a:pt x="265" y="0"/>
                  </a:lnTo>
                  <a:lnTo>
                    <a:pt x="319" y="53"/>
                  </a:lnTo>
                  <a:lnTo>
                    <a:pt x="265" y="106"/>
                  </a:lnTo>
                  <a:lnTo>
                    <a:pt x="265" y="74"/>
                  </a:lnTo>
                  <a:lnTo>
                    <a:pt x="270" y="79"/>
                  </a:lnTo>
                  <a:lnTo>
                    <a:pt x="0" y="79"/>
                  </a:lnTo>
                  <a:lnTo>
                    <a:pt x="0" y="28"/>
                  </a:lnTo>
                  <a:close/>
                  <a:moveTo>
                    <a:pt x="9" y="74"/>
                  </a:moveTo>
                  <a:lnTo>
                    <a:pt x="5" y="70"/>
                  </a:lnTo>
                  <a:lnTo>
                    <a:pt x="275" y="70"/>
                  </a:lnTo>
                  <a:lnTo>
                    <a:pt x="275" y="95"/>
                  </a:lnTo>
                  <a:lnTo>
                    <a:pt x="267" y="92"/>
                  </a:lnTo>
                  <a:lnTo>
                    <a:pt x="309" y="50"/>
                  </a:lnTo>
                  <a:lnTo>
                    <a:pt x="309" y="56"/>
                  </a:lnTo>
                  <a:lnTo>
                    <a:pt x="267" y="15"/>
                  </a:lnTo>
                  <a:lnTo>
                    <a:pt x="275" y="11"/>
                  </a:lnTo>
                  <a:lnTo>
                    <a:pt x="275" y="37"/>
                  </a:lnTo>
                  <a:lnTo>
                    <a:pt x="5" y="37"/>
                  </a:lnTo>
                  <a:lnTo>
                    <a:pt x="9" y="3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535" y="3021"/>
              <a:ext cx="826" cy="534"/>
            </a:xfrm>
            <a:custGeom>
              <a:avLst/>
              <a:gdLst/>
              <a:ahLst/>
              <a:cxnLst>
                <a:cxn ang="0">
                  <a:pos x="0" y="1376"/>
                </a:cxn>
                <a:cxn ang="0">
                  <a:pos x="2128" y="0"/>
                </a:cxn>
                <a:cxn ang="0">
                  <a:pos x="2128" y="0"/>
                </a:cxn>
                <a:cxn ang="0">
                  <a:pos x="4256" y="1376"/>
                </a:cxn>
                <a:cxn ang="0">
                  <a:pos x="4256" y="1376"/>
                </a:cxn>
                <a:cxn ang="0">
                  <a:pos x="4256" y="1376"/>
                </a:cxn>
                <a:cxn ang="0">
                  <a:pos x="2128" y="2752"/>
                </a:cxn>
                <a:cxn ang="0">
                  <a:pos x="2128" y="2752"/>
                </a:cxn>
                <a:cxn ang="0">
                  <a:pos x="2128" y="2752"/>
                </a:cxn>
                <a:cxn ang="0">
                  <a:pos x="0" y="1376"/>
                </a:cxn>
                <a:cxn ang="0">
                  <a:pos x="0" y="1376"/>
                </a:cxn>
              </a:cxnLst>
              <a:rect l="0" t="0" r="r" b="b"/>
              <a:pathLst>
                <a:path w="4256" h="2752">
                  <a:moveTo>
                    <a:pt x="0" y="1376"/>
                  </a:moveTo>
                  <a:cubicBezTo>
                    <a:pt x="0" y="617"/>
                    <a:pt x="953" y="0"/>
                    <a:pt x="2128" y="0"/>
                  </a:cubicBezTo>
                  <a:lnTo>
                    <a:pt x="2128" y="0"/>
                  </a:lnTo>
                  <a:cubicBezTo>
                    <a:pt x="3304" y="0"/>
                    <a:pt x="4256" y="617"/>
                    <a:pt x="4256" y="1376"/>
                  </a:cubicBezTo>
                  <a:cubicBezTo>
                    <a:pt x="4256" y="1376"/>
                    <a:pt x="4256" y="1376"/>
                    <a:pt x="4256" y="1376"/>
                  </a:cubicBezTo>
                  <a:lnTo>
                    <a:pt x="4256" y="1376"/>
                  </a:lnTo>
                  <a:cubicBezTo>
                    <a:pt x="4256" y="2136"/>
                    <a:pt x="3304" y="2752"/>
                    <a:pt x="2128" y="2752"/>
                  </a:cubicBezTo>
                  <a:cubicBezTo>
                    <a:pt x="2128" y="2752"/>
                    <a:pt x="2128" y="2752"/>
                    <a:pt x="2128" y="2752"/>
                  </a:cubicBezTo>
                  <a:lnTo>
                    <a:pt x="2128" y="2752"/>
                  </a:lnTo>
                  <a:cubicBezTo>
                    <a:pt x="953" y="2752"/>
                    <a:pt x="0" y="2136"/>
                    <a:pt x="0" y="1376"/>
                  </a:cubicBezTo>
                  <a:cubicBezTo>
                    <a:pt x="0" y="1376"/>
                    <a:pt x="0" y="1376"/>
                    <a:pt x="0" y="1376"/>
                  </a:cubicBez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1530" y="3017"/>
              <a:ext cx="835" cy="543"/>
            </a:xfrm>
            <a:custGeom>
              <a:avLst/>
              <a:gdLst/>
              <a:ahLst/>
              <a:cxnLst>
                <a:cxn ang="0">
                  <a:pos x="12" y="1258"/>
                </a:cxn>
                <a:cxn ang="0">
                  <a:pos x="45" y="1115"/>
                </a:cxn>
                <a:cxn ang="0">
                  <a:pos x="262" y="731"/>
                </a:cxn>
                <a:cxn ang="0">
                  <a:pos x="634" y="408"/>
                </a:cxn>
                <a:cxn ang="0">
                  <a:pos x="1130" y="168"/>
                </a:cxn>
                <a:cxn ang="0">
                  <a:pos x="1720" y="29"/>
                </a:cxn>
                <a:cxn ang="0">
                  <a:pos x="2371" y="7"/>
                </a:cxn>
                <a:cxn ang="0">
                  <a:pos x="2987" y="109"/>
                </a:cxn>
                <a:cxn ang="0">
                  <a:pos x="3517" y="318"/>
                </a:cxn>
                <a:cxn ang="0">
                  <a:pos x="3933" y="613"/>
                </a:cxn>
                <a:cxn ang="0">
                  <a:pos x="4205" y="980"/>
                </a:cxn>
                <a:cxn ang="0">
                  <a:pos x="4293" y="1254"/>
                </a:cxn>
                <a:cxn ang="0">
                  <a:pos x="4304" y="1402"/>
                </a:cxn>
                <a:cxn ang="0">
                  <a:pos x="4261" y="1683"/>
                </a:cxn>
                <a:cxn ang="0">
                  <a:pos x="4134" y="1948"/>
                </a:cxn>
                <a:cxn ang="0">
                  <a:pos x="3810" y="2294"/>
                </a:cxn>
                <a:cxn ang="0">
                  <a:pos x="3353" y="2563"/>
                </a:cxn>
                <a:cxn ang="0">
                  <a:pos x="2791" y="2738"/>
                </a:cxn>
                <a:cxn ang="0">
                  <a:pos x="2153" y="2800"/>
                </a:cxn>
                <a:cxn ang="0">
                  <a:pos x="1516" y="2738"/>
                </a:cxn>
                <a:cxn ang="0">
                  <a:pos x="954" y="2564"/>
                </a:cxn>
                <a:cxn ang="0">
                  <a:pos x="497" y="2295"/>
                </a:cxn>
                <a:cxn ang="0">
                  <a:pos x="172" y="1951"/>
                </a:cxn>
                <a:cxn ang="0">
                  <a:pos x="44" y="1683"/>
                </a:cxn>
                <a:cxn ang="0">
                  <a:pos x="1" y="1402"/>
                </a:cxn>
                <a:cxn ang="0">
                  <a:pos x="91" y="1672"/>
                </a:cxn>
                <a:cxn ang="0">
                  <a:pos x="211" y="1922"/>
                </a:cxn>
                <a:cxn ang="0">
                  <a:pos x="524" y="2256"/>
                </a:cxn>
                <a:cxn ang="0">
                  <a:pos x="971" y="2519"/>
                </a:cxn>
                <a:cxn ang="0">
                  <a:pos x="1523" y="2691"/>
                </a:cxn>
                <a:cxn ang="0">
                  <a:pos x="2152" y="2752"/>
                </a:cxn>
                <a:cxn ang="0">
                  <a:pos x="2780" y="2691"/>
                </a:cxn>
                <a:cxn ang="0">
                  <a:pos x="3332" y="2520"/>
                </a:cxn>
                <a:cxn ang="0">
                  <a:pos x="3779" y="2257"/>
                </a:cxn>
                <a:cxn ang="0">
                  <a:pos x="4093" y="1925"/>
                </a:cxn>
                <a:cxn ang="0">
                  <a:pos x="4214" y="1672"/>
                </a:cxn>
                <a:cxn ang="0">
                  <a:pos x="4257" y="1399"/>
                </a:cxn>
                <a:cxn ang="0">
                  <a:pos x="4246" y="1265"/>
                </a:cxn>
                <a:cxn ang="0">
                  <a:pos x="4164" y="1003"/>
                </a:cxn>
                <a:cxn ang="0">
                  <a:pos x="3902" y="650"/>
                </a:cxn>
                <a:cxn ang="0">
                  <a:pos x="3496" y="361"/>
                </a:cxn>
                <a:cxn ang="0">
                  <a:pos x="2976" y="156"/>
                </a:cxn>
                <a:cxn ang="0">
                  <a:pos x="2370" y="55"/>
                </a:cxn>
                <a:cxn ang="0">
                  <a:pos x="1727" y="76"/>
                </a:cxn>
                <a:cxn ang="0">
                  <a:pos x="1147" y="213"/>
                </a:cxn>
                <a:cxn ang="0">
                  <a:pos x="661" y="447"/>
                </a:cxn>
                <a:cxn ang="0">
                  <a:pos x="301" y="760"/>
                </a:cxn>
                <a:cxn ang="0">
                  <a:pos x="90" y="1132"/>
                </a:cxn>
                <a:cxn ang="0">
                  <a:pos x="59" y="1261"/>
                </a:cxn>
                <a:cxn ang="0">
                  <a:pos x="59" y="1540"/>
                </a:cxn>
              </a:cxnLst>
              <a:rect l="0" t="0" r="r" b="b"/>
              <a:pathLst>
                <a:path w="4304" h="2800">
                  <a:moveTo>
                    <a:pt x="1" y="1402"/>
                  </a:moveTo>
                  <a:cubicBezTo>
                    <a:pt x="0" y="1401"/>
                    <a:pt x="0" y="1400"/>
                    <a:pt x="1" y="1399"/>
                  </a:cubicBezTo>
                  <a:lnTo>
                    <a:pt x="12" y="1258"/>
                  </a:lnTo>
                  <a:cubicBezTo>
                    <a:pt x="12" y="1256"/>
                    <a:pt x="12" y="1255"/>
                    <a:pt x="12" y="1254"/>
                  </a:cubicBezTo>
                  <a:lnTo>
                    <a:pt x="44" y="1118"/>
                  </a:lnTo>
                  <a:cubicBezTo>
                    <a:pt x="44" y="1117"/>
                    <a:pt x="45" y="1116"/>
                    <a:pt x="45" y="1115"/>
                  </a:cubicBezTo>
                  <a:lnTo>
                    <a:pt x="98" y="983"/>
                  </a:lnTo>
                  <a:lnTo>
                    <a:pt x="171" y="854"/>
                  </a:lnTo>
                  <a:lnTo>
                    <a:pt x="262" y="731"/>
                  </a:lnTo>
                  <a:lnTo>
                    <a:pt x="370" y="615"/>
                  </a:lnTo>
                  <a:lnTo>
                    <a:pt x="495" y="507"/>
                  </a:lnTo>
                  <a:lnTo>
                    <a:pt x="634" y="408"/>
                  </a:lnTo>
                  <a:lnTo>
                    <a:pt x="787" y="319"/>
                  </a:lnTo>
                  <a:lnTo>
                    <a:pt x="952" y="238"/>
                  </a:lnTo>
                  <a:lnTo>
                    <a:pt x="1130" y="168"/>
                  </a:lnTo>
                  <a:lnTo>
                    <a:pt x="1317" y="110"/>
                  </a:lnTo>
                  <a:lnTo>
                    <a:pt x="1514" y="63"/>
                  </a:lnTo>
                  <a:lnTo>
                    <a:pt x="1720" y="29"/>
                  </a:lnTo>
                  <a:lnTo>
                    <a:pt x="1932" y="8"/>
                  </a:lnTo>
                  <a:lnTo>
                    <a:pt x="2152" y="0"/>
                  </a:lnTo>
                  <a:lnTo>
                    <a:pt x="2371" y="7"/>
                  </a:lnTo>
                  <a:lnTo>
                    <a:pt x="2584" y="29"/>
                  </a:lnTo>
                  <a:lnTo>
                    <a:pt x="2789" y="63"/>
                  </a:lnTo>
                  <a:lnTo>
                    <a:pt x="2987" y="109"/>
                  </a:lnTo>
                  <a:lnTo>
                    <a:pt x="3175" y="168"/>
                  </a:lnTo>
                  <a:lnTo>
                    <a:pt x="3351" y="237"/>
                  </a:lnTo>
                  <a:lnTo>
                    <a:pt x="3517" y="318"/>
                  </a:lnTo>
                  <a:lnTo>
                    <a:pt x="3670" y="407"/>
                  </a:lnTo>
                  <a:lnTo>
                    <a:pt x="3808" y="506"/>
                  </a:lnTo>
                  <a:lnTo>
                    <a:pt x="3933" y="613"/>
                  </a:lnTo>
                  <a:lnTo>
                    <a:pt x="4041" y="729"/>
                  </a:lnTo>
                  <a:lnTo>
                    <a:pt x="4133" y="851"/>
                  </a:lnTo>
                  <a:lnTo>
                    <a:pt x="4205" y="980"/>
                  </a:lnTo>
                  <a:lnTo>
                    <a:pt x="4260" y="1115"/>
                  </a:lnTo>
                  <a:cubicBezTo>
                    <a:pt x="4260" y="1116"/>
                    <a:pt x="4261" y="1117"/>
                    <a:pt x="4261" y="1118"/>
                  </a:cubicBezTo>
                  <a:lnTo>
                    <a:pt x="4293" y="1254"/>
                  </a:lnTo>
                  <a:cubicBezTo>
                    <a:pt x="4293" y="1255"/>
                    <a:pt x="4293" y="1256"/>
                    <a:pt x="4293" y="1258"/>
                  </a:cubicBezTo>
                  <a:lnTo>
                    <a:pt x="4304" y="1399"/>
                  </a:lnTo>
                  <a:cubicBezTo>
                    <a:pt x="4304" y="1400"/>
                    <a:pt x="4304" y="1401"/>
                    <a:pt x="4304" y="1402"/>
                  </a:cubicBezTo>
                  <a:lnTo>
                    <a:pt x="4293" y="1543"/>
                  </a:lnTo>
                  <a:cubicBezTo>
                    <a:pt x="4293" y="1545"/>
                    <a:pt x="4293" y="1546"/>
                    <a:pt x="4293" y="1547"/>
                  </a:cubicBezTo>
                  <a:lnTo>
                    <a:pt x="4261" y="1683"/>
                  </a:lnTo>
                  <a:cubicBezTo>
                    <a:pt x="4261" y="1684"/>
                    <a:pt x="4260" y="1685"/>
                    <a:pt x="4260" y="1686"/>
                  </a:cubicBezTo>
                  <a:lnTo>
                    <a:pt x="4207" y="1818"/>
                  </a:lnTo>
                  <a:lnTo>
                    <a:pt x="4134" y="1948"/>
                  </a:lnTo>
                  <a:lnTo>
                    <a:pt x="4043" y="2071"/>
                  </a:lnTo>
                  <a:lnTo>
                    <a:pt x="3935" y="2186"/>
                  </a:lnTo>
                  <a:lnTo>
                    <a:pt x="3810" y="2294"/>
                  </a:lnTo>
                  <a:lnTo>
                    <a:pt x="3671" y="2393"/>
                  </a:lnTo>
                  <a:lnTo>
                    <a:pt x="3519" y="2483"/>
                  </a:lnTo>
                  <a:lnTo>
                    <a:pt x="3353" y="2563"/>
                  </a:lnTo>
                  <a:lnTo>
                    <a:pt x="3176" y="2633"/>
                  </a:lnTo>
                  <a:lnTo>
                    <a:pt x="2989" y="2691"/>
                  </a:lnTo>
                  <a:lnTo>
                    <a:pt x="2791" y="2738"/>
                  </a:lnTo>
                  <a:lnTo>
                    <a:pt x="2585" y="2772"/>
                  </a:lnTo>
                  <a:lnTo>
                    <a:pt x="2373" y="2793"/>
                  </a:lnTo>
                  <a:lnTo>
                    <a:pt x="2153" y="2800"/>
                  </a:lnTo>
                  <a:lnTo>
                    <a:pt x="1934" y="2793"/>
                  </a:lnTo>
                  <a:lnTo>
                    <a:pt x="1721" y="2772"/>
                  </a:lnTo>
                  <a:lnTo>
                    <a:pt x="1516" y="2738"/>
                  </a:lnTo>
                  <a:lnTo>
                    <a:pt x="1319" y="2692"/>
                  </a:lnTo>
                  <a:lnTo>
                    <a:pt x="1131" y="2633"/>
                  </a:lnTo>
                  <a:lnTo>
                    <a:pt x="954" y="2564"/>
                  </a:lnTo>
                  <a:lnTo>
                    <a:pt x="789" y="2484"/>
                  </a:lnTo>
                  <a:lnTo>
                    <a:pt x="635" y="2394"/>
                  </a:lnTo>
                  <a:lnTo>
                    <a:pt x="497" y="2295"/>
                  </a:lnTo>
                  <a:lnTo>
                    <a:pt x="373" y="2188"/>
                  </a:lnTo>
                  <a:lnTo>
                    <a:pt x="264" y="2073"/>
                  </a:lnTo>
                  <a:lnTo>
                    <a:pt x="172" y="1951"/>
                  </a:lnTo>
                  <a:lnTo>
                    <a:pt x="100" y="1821"/>
                  </a:lnTo>
                  <a:lnTo>
                    <a:pt x="45" y="1686"/>
                  </a:lnTo>
                  <a:cubicBezTo>
                    <a:pt x="45" y="1685"/>
                    <a:pt x="44" y="1684"/>
                    <a:pt x="44" y="1683"/>
                  </a:cubicBezTo>
                  <a:lnTo>
                    <a:pt x="12" y="1547"/>
                  </a:lnTo>
                  <a:cubicBezTo>
                    <a:pt x="12" y="1546"/>
                    <a:pt x="12" y="1545"/>
                    <a:pt x="12" y="1543"/>
                  </a:cubicBezTo>
                  <a:lnTo>
                    <a:pt x="1" y="1402"/>
                  </a:lnTo>
                  <a:close/>
                  <a:moveTo>
                    <a:pt x="59" y="1540"/>
                  </a:moveTo>
                  <a:lnTo>
                    <a:pt x="59" y="1536"/>
                  </a:lnTo>
                  <a:lnTo>
                    <a:pt x="91" y="1672"/>
                  </a:lnTo>
                  <a:lnTo>
                    <a:pt x="90" y="1669"/>
                  </a:lnTo>
                  <a:lnTo>
                    <a:pt x="141" y="1798"/>
                  </a:lnTo>
                  <a:lnTo>
                    <a:pt x="211" y="1922"/>
                  </a:lnTo>
                  <a:lnTo>
                    <a:pt x="299" y="2040"/>
                  </a:lnTo>
                  <a:lnTo>
                    <a:pt x="404" y="2151"/>
                  </a:lnTo>
                  <a:lnTo>
                    <a:pt x="524" y="2256"/>
                  </a:lnTo>
                  <a:lnTo>
                    <a:pt x="660" y="2353"/>
                  </a:lnTo>
                  <a:lnTo>
                    <a:pt x="810" y="2441"/>
                  </a:lnTo>
                  <a:lnTo>
                    <a:pt x="971" y="2519"/>
                  </a:lnTo>
                  <a:lnTo>
                    <a:pt x="1146" y="2588"/>
                  </a:lnTo>
                  <a:lnTo>
                    <a:pt x="1330" y="2645"/>
                  </a:lnTo>
                  <a:lnTo>
                    <a:pt x="1523" y="2691"/>
                  </a:lnTo>
                  <a:lnTo>
                    <a:pt x="1726" y="2725"/>
                  </a:lnTo>
                  <a:lnTo>
                    <a:pt x="1935" y="2745"/>
                  </a:lnTo>
                  <a:lnTo>
                    <a:pt x="2152" y="2752"/>
                  </a:lnTo>
                  <a:lnTo>
                    <a:pt x="2368" y="2746"/>
                  </a:lnTo>
                  <a:lnTo>
                    <a:pt x="2578" y="2725"/>
                  </a:lnTo>
                  <a:lnTo>
                    <a:pt x="2780" y="2691"/>
                  </a:lnTo>
                  <a:lnTo>
                    <a:pt x="2974" y="2646"/>
                  </a:lnTo>
                  <a:lnTo>
                    <a:pt x="3159" y="2588"/>
                  </a:lnTo>
                  <a:lnTo>
                    <a:pt x="3332" y="2520"/>
                  </a:lnTo>
                  <a:lnTo>
                    <a:pt x="3494" y="2442"/>
                  </a:lnTo>
                  <a:lnTo>
                    <a:pt x="3644" y="2354"/>
                  </a:lnTo>
                  <a:lnTo>
                    <a:pt x="3779" y="2257"/>
                  </a:lnTo>
                  <a:lnTo>
                    <a:pt x="3900" y="2153"/>
                  </a:lnTo>
                  <a:lnTo>
                    <a:pt x="4004" y="2042"/>
                  </a:lnTo>
                  <a:lnTo>
                    <a:pt x="4093" y="1925"/>
                  </a:lnTo>
                  <a:lnTo>
                    <a:pt x="4162" y="1801"/>
                  </a:lnTo>
                  <a:lnTo>
                    <a:pt x="4215" y="1669"/>
                  </a:lnTo>
                  <a:lnTo>
                    <a:pt x="4214" y="1672"/>
                  </a:lnTo>
                  <a:lnTo>
                    <a:pt x="4246" y="1536"/>
                  </a:lnTo>
                  <a:lnTo>
                    <a:pt x="4246" y="1540"/>
                  </a:lnTo>
                  <a:lnTo>
                    <a:pt x="4257" y="1399"/>
                  </a:lnTo>
                  <a:lnTo>
                    <a:pt x="4257" y="1402"/>
                  </a:lnTo>
                  <a:lnTo>
                    <a:pt x="4246" y="1261"/>
                  </a:lnTo>
                  <a:lnTo>
                    <a:pt x="4246" y="1265"/>
                  </a:lnTo>
                  <a:lnTo>
                    <a:pt x="4214" y="1129"/>
                  </a:lnTo>
                  <a:lnTo>
                    <a:pt x="4215" y="1132"/>
                  </a:lnTo>
                  <a:lnTo>
                    <a:pt x="4164" y="1003"/>
                  </a:lnTo>
                  <a:lnTo>
                    <a:pt x="4094" y="880"/>
                  </a:lnTo>
                  <a:lnTo>
                    <a:pt x="4006" y="762"/>
                  </a:lnTo>
                  <a:lnTo>
                    <a:pt x="3902" y="650"/>
                  </a:lnTo>
                  <a:lnTo>
                    <a:pt x="3781" y="545"/>
                  </a:lnTo>
                  <a:lnTo>
                    <a:pt x="3645" y="448"/>
                  </a:lnTo>
                  <a:lnTo>
                    <a:pt x="3496" y="361"/>
                  </a:lnTo>
                  <a:lnTo>
                    <a:pt x="3334" y="282"/>
                  </a:lnTo>
                  <a:lnTo>
                    <a:pt x="3160" y="213"/>
                  </a:lnTo>
                  <a:lnTo>
                    <a:pt x="2976" y="156"/>
                  </a:lnTo>
                  <a:lnTo>
                    <a:pt x="2782" y="110"/>
                  </a:lnTo>
                  <a:lnTo>
                    <a:pt x="2579" y="76"/>
                  </a:lnTo>
                  <a:lnTo>
                    <a:pt x="2370" y="55"/>
                  </a:lnTo>
                  <a:lnTo>
                    <a:pt x="2153" y="48"/>
                  </a:lnTo>
                  <a:lnTo>
                    <a:pt x="1937" y="55"/>
                  </a:lnTo>
                  <a:lnTo>
                    <a:pt x="1727" y="76"/>
                  </a:lnTo>
                  <a:lnTo>
                    <a:pt x="1525" y="110"/>
                  </a:lnTo>
                  <a:lnTo>
                    <a:pt x="1332" y="155"/>
                  </a:lnTo>
                  <a:lnTo>
                    <a:pt x="1147" y="213"/>
                  </a:lnTo>
                  <a:lnTo>
                    <a:pt x="973" y="281"/>
                  </a:lnTo>
                  <a:lnTo>
                    <a:pt x="811" y="360"/>
                  </a:lnTo>
                  <a:lnTo>
                    <a:pt x="661" y="447"/>
                  </a:lnTo>
                  <a:lnTo>
                    <a:pt x="526" y="544"/>
                  </a:lnTo>
                  <a:lnTo>
                    <a:pt x="405" y="648"/>
                  </a:lnTo>
                  <a:lnTo>
                    <a:pt x="301" y="760"/>
                  </a:lnTo>
                  <a:lnTo>
                    <a:pt x="212" y="877"/>
                  </a:lnTo>
                  <a:lnTo>
                    <a:pt x="143" y="1000"/>
                  </a:lnTo>
                  <a:lnTo>
                    <a:pt x="90" y="1132"/>
                  </a:lnTo>
                  <a:lnTo>
                    <a:pt x="91" y="1129"/>
                  </a:lnTo>
                  <a:lnTo>
                    <a:pt x="59" y="1265"/>
                  </a:lnTo>
                  <a:lnTo>
                    <a:pt x="59" y="1261"/>
                  </a:lnTo>
                  <a:lnTo>
                    <a:pt x="48" y="1402"/>
                  </a:lnTo>
                  <a:lnTo>
                    <a:pt x="48" y="1399"/>
                  </a:lnTo>
                  <a:lnTo>
                    <a:pt x="59" y="154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716" y="3107"/>
              <a:ext cx="56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Aporte Sistema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78" y="3197"/>
              <a:ext cx="42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Previsional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32" y="3286"/>
              <a:ext cx="24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Isapre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918" y="3286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1946" y="3286"/>
              <a:ext cx="27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Fonasa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825" y="3377"/>
              <a:ext cx="31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$20.000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740" y="3086"/>
              <a:ext cx="639" cy="429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1648" y="0"/>
                </a:cxn>
                <a:cxn ang="0">
                  <a:pos x="1648" y="0"/>
                </a:cxn>
                <a:cxn ang="0">
                  <a:pos x="3296" y="1104"/>
                </a:cxn>
                <a:cxn ang="0">
                  <a:pos x="3296" y="1104"/>
                </a:cxn>
                <a:cxn ang="0">
                  <a:pos x="3296" y="1104"/>
                </a:cxn>
                <a:cxn ang="0">
                  <a:pos x="1648" y="2208"/>
                </a:cxn>
                <a:cxn ang="0">
                  <a:pos x="1648" y="2208"/>
                </a:cxn>
                <a:cxn ang="0">
                  <a:pos x="1648" y="2208"/>
                </a:cxn>
                <a:cxn ang="0">
                  <a:pos x="0" y="1104"/>
                </a:cxn>
                <a:cxn ang="0">
                  <a:pos x="0" y="1104"/>
                </a:cxn>
              </a:cxnLst>
              <a:rect l="0" t="0" r="r" b="b"/>
              <a:pathLst>
                <a:path w="3296" h="2208">
                  <a:moveTo>
                    <a:pt x="0" y="1104"/>
                  </a:moveTo>
                  <a:cubicBezTo>
                    <a:pt x="0" y="495"/>
                    <a:pt x="738" y="0"/>
                    <a:pt x="1648" y="0"/>
                  </a:cubicBezTo>
                  <a:lnTo>
                    <a:pt x="1648" y="0"/>
                  </a:lnTo>
                  <a:cubicBezTo>
                    <a:pt x="2559" y="0"/>
                    <a:pt x="3296" y="495"/>
                    <a:pt x="3296" y="1104"/>
                  </a:cubicBezTo>
                  <a:cubicBezTo>
                    <a:pt x="3296" y="1104"/>
                    <a:pt x="3296" y="1104"/>
                    <a:pt x="3296" y="1104"/>
                  </a:cubicBezTo>
                  <a:lnTo>
                    <a:pt x="3296" y="1104"/>
                  </a:lnTo>
                  <a:cubicBezTo>
                    <a:pt x="3296" y="1714"/>
                    <a:pt x="2559" y="2208"/>
                    <a:pt x="1648" y="2208"/>
                  </a:cubicBezTo>
                  <a:cubicBezTo>
                    <a:pt x="1648" y="2208"/>
                    <a:pt x="1648" y="2208"/>
                    <a:pt x="1648" y="2208"/>
                  </a:cubicBezTo>
                  <a:lnTo>
                    <a:pt x="1648" y="2208"/>
                  </a:lnTo>
                  <a:cubicBezTo>
                    <a:pt x="738" y="2208"/>
                    <a:pt x="0" y="1714"/>
                    <a:pt x="0" y="1104"/>
                  </a:cubicBezTo>
                  <a:cubicBezTo>
                    <a:pt x="0" y="1104"/>
                    <a:pt x="0" y="1104"/>
                    <a:pt x="0" y="1104"/>
                  </a:cubicBez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2735" y="3082"/>
              <a:ext cx="649" cy="438"/>
            </a:xfrm>
            <a:custGeom>
              <a:avLst/>
              <a:gdLst/>
              <a:ahLst/>
              <a:cxnLst>
                <a:cxn ang="0">
                  <a:pos x="10" y="1014"/>
                </a:cxn>
                <a:cxn ang="0">
                  <a:pos x="76" y="792"/>
                </a:cxn>
                <a:cxn ang="0">
                  <a:pos x="288" y="495"/>
                </a:cxn>
                <a:cxn ang="0">
                  <a:pos x="612" y="256"/>
                </a:cxn>
                <a:cxn ang="0">
                  <a:pos x="1024" y="89"/>
                </a:cxn>
                <a:cxn ang="0">
                  <a:pos x="1502" y="7"/>
                </a:cxn>
                <a:cxn ang="0">
                  <a:pos x="2007" y="23"/>
                </a:cxn>
                <a:cxn ang="0">
                  <a:pos x="2466" y="135"/>
                </a:cxn>
                <a:cxn ang="0">
                  <a:pos x="2851" y="328"/>
                </a:cxn>
                <a:cxn ang="0">
                  <a:pos x="3139" y="586"/>
                </a:cxn>
                <a:cxn ang="0">
                  <a:pos x="3310" y="898"/>
                </a:cxn>
                <a:cxn ang="0">
                  <a:pos x="3344" y="1127"/>
                </a:cxn>
                <a:cxn ang="0">
                  <a:pos x="3336" y="1247"/>
                </a:cxn>
                <a:cxn ang="0">
                  <a:pos x="3269" y="1465"/>
                </a:cxn>
                <a:cxn ang="0">
                  <a:pos x="3057" y="1762"/>
                </a:cxn>
                <a:cxn ang="0">
                  <a:pos x="2734" y="2001"/>
                </a:cxn>
                <a:cxn ang="0">
                  <a:pos x="2322" y="2168"/>
                </a:cxn>
                <a:cxn ang="0">
                  <a:pos x="1844" y="2250"/>
                </a:cxn>
                <a:cxn ang="0">
                  <a:pos x="1338" y="2234"/>
                </a:cxn>
                <a:cxn ang="0">
                  <a:pos x="880" y="2122"/>
                </a:cxn>
                <a:cxn ang="0">
                  <a:pos x="495" y="1930"/>
                </a:cxn>
                <a:cxn ang="0">
                  <a:pos x="206" y="1671"/>
                </a:cxn>
                <a:cxn ang="0">
                  <a:pos x="35" y="1360"/>
                </a:cxn>
                <a:cxn ang="0">
                  <a:pos x="1" y="1130"/>
                </a:cxn>
                <a:cxn ang="0">
                  <a:pos x="80" y="1343"/>
                </a:cxn>
                <a:cxn ang="0">
                  <a:pos x="241" y="1638"/>
                </a:cxn>
                <a:cxn ang="0">
                  <a:pos x="520" y="1889"/>
                </a:cxn>
                <a:cxn ang="0">
                  <a:pos x="895" y="2077"/>
                </a:cxn>
                <a:cxn ang="0">
                  <a:pos x="1343" y="2187"/>
                </a:cxn>
                <a:cxn ang="0">
                  <a:pos x="1839" y="2203"/>
                </a:cxn>
                <a:cxn ang="0">
                  <a:pos x="2307" y="2123"/>
                </a:cxn>
                <a:cxn ang="0">
                  <a:pos x="2709" y="1960"/>
                </a:cxn>
                <a:cxn ang="0">
                  <a:pos x="3022" y="1729"/>
                </a:cxn>
                <a:cxn ang="0">
                  <a:pos x="3224" y="1448"/>
                </a:cxn>
                <a:cxn ang="0">
                  <a:pos x="3289" y="1236"/>
                </a:cxn>
                <a:cxn ang="0">
                  <a:pos x="3297" y="1130"/>
                </a:cxn>
                <a:cxn ang="0">
                  <a:pos x="3265" y="915"/>
                </a:cxn>
                <a:cxn ang="0">
                  <a:pos x="3104" y="619"/>
                </a:cxn>
                <a:cxn ang="0">
                  <a:pos x="2826" y="369"/>
                </a:cxn>
                <a:cxn ang="0">
                  <a:pos x="2451" y="180"/>
                </a:cxn>
                <a:cxn ang="0">
                  <a:pos x="2002" y="70"/>
                </a:cxn>
                <a:cxn ang="0">
                  <a:pos x="1507" y="54"/>
                </a:cxn>
                <a:cxn ang="0">
                  <a:pos x="1039" y="134"/>
                </a:cxn>
                <a:cxn ang="0">
                  <a:pos x="637" y="297"/>
                </a:cxn>
                <a:cxn ang="0">
                  <a:pos x="323" y="528"/>
                </a:cxn>
                <a:cxn ang="0">
                  <a:pos x="121" y="809"/>
                </a:cxn>
                <a:cxn ang="0">
                  <a:pos x="57" y="1017"/>
                </a:cxn>
                <a:cxn ang="0">
                  <a:pos x="57" y="1236"/>
                </a:cxn>
              </a:cxnLst>
              <a:rect l="0" t="0" r="r" b="b"/>
              <a:pathLst>
                <a:path w="3344" h="2256">
                  <a:moveTo>
                    <a:pt x="1" y="1130"/>
                  </a:moveTo>
                  <a:cubicBezTo>
                    <a:pt x="0" y="1129"/>
                    <a:pt x="0" y="1128"/>
                    <a:pt x="1" y="1127"/>
                  </a:cubicBezTo>
                  <a:lnTo>
                    <a:pt x="10" y="1014"/>
                  </a:lnTo>
                  <a:lnTo>
                    <a:pt x="34" y="901"/>
                  </a:lnTo>
                  <a:cubicBezTo>
                    <a:pt x="34" y="900"/>
                    <a:pt x="35" y="899"/>
                    <a:pt x="35" y="898"/>
                  </a:cubicBezTo>
                  <a:lnTo>
                    <a:pt x="76" y="792"/>
                  </a:lnTo>
                  <a:lnTo>
                    <a:pt x="133" y="688"/>
                  </a:lnTo>
                  <a:lnTo>
                    <a:pt x="204" y="589"/>
                  </a:lnTo>
                  <a:lnTo>
                    <a:pt x="288" y="495"/>
                  </a:lnTo>
                  <a:lnTo>
                    <a:pt x="384" y="409"/>
                  </a:lnTo>
                  <a:lnTo>
                    <a:pt x="493" y="329"/>
                  </a:lnTo>
                  <a:lnTo>
                    <a:pt x="612" y="256"/>
                  </a:lnTo>
                  <a:lnTo>
                    <a:pt x="741" y="192"/>
                  </a:lnTo>
                  <a:lnTo>
                    <a:pt x="878" y="135"/>
                  </a:lnTo>
                  <a:lnTo>
                    <a:pt x="1024" y="89"/>
                  </a:lnTo>
                  <a:lnTo>
                    <a:pt x="1177" y="51"/>
                  </a:lnTo>
                  <a:lnTo>
                    <a:pt x="1336" y="23"/>
                  </a:lnTo>
                  <a:lnTo>
                    <a:pt x="1502" y="7"/>
                  </a:lnTo>
                  <a:lnTo>
                    <a:pt x="1672" y="0"/>
                  </a:lnTo>
                  <a:lnTo>
                    <a:pt x="1842" y="6"/>
                  </a:lnTo>
                  <a:lnTo>
                    <a:pt x="2007" y="23"/>
                  </a:lnTo>
                  <a:lnTo>
                    <a:pt x="2167" y="51"/>
                  </a:lnTo>
                  <a:lnTo>
                    <a:pt x="2320" y="88"/>
                  </a:lnTo>
                  <a:lnTo>
                    <a:pt x="2466" y="135"/>
                  </a:lnTo>
                  <a:lnTo>
                    <a:pt x="2604" y="191"/>
                  </a:lnTo>
                  <a:lnTo>
                    <a:pt x="2732" y="255"/>
                  </a:lnTo>
                  <a:lnTo>
                    <a:pt x="2851" y="328"/>
                  </a:lnTo>
                  <a:lnTo>
                    <a:pt x="2959" y="407"/>
                  </a:lnTo>
                  <a:lnTo>
                    <a:pt x="3055" y="494"/>
                  </a:lnTo>
                  <a:lnTo>
                    <a:pt x="3139" y="586"/>
                  </a:lnTo>
                  <a:lnTo>
                    <a:pt x="3211" y="685"/>
                  </a:lnTo>
                  <a:lnTo>
                    <a:pt x="3268" y="789"/>
                  </a:lnTo>
                  <a:lnTo>
                    <a:pt x="3310" y="898"/>
                  </a:lnTo>
                  <a:cubicBezTo>
                    <a:pt x="3310" y="899"/>
                    <a:pt x="3311" y="900"/>
                    <a:pt x="3311" y="901"/>
                  </a:cubicBezTo>
                  <a:lnTo>
                    <a:pt x="3335" y="1010"/>
                  </a:lnTo>
                  <a:lnTo>
                    <a:pt x="3344" y="1127"/>
                  </a:lnTo>
                  <a:cubicBezTo>
                    <a:pt x="3344" y="1128"/>
                    <a:pt x="3344" y="1129"/>
                    <a:pt x="3344" y="1130"/>
                  </a:cubicBezTo>
                  <a:lnTo>
                    <a:pt x="3336" y="1243"/>
                  </a:lnTo>
                  <a:cubicBezTo>
                    <a:pt x="3336" y="1244"/>
                    <a:pt x="3336" y="1246"/>
                    <a:pt x="3336" y="1247"/>
                  </a:cubicBezTo>
                  <a:lnTo>
                    <a:pt x="3311" y="1357"/>
                  </a:lnTo>
                  <a:cubicBezTo>
                    <a:pt x="3311" y="1358"/>
                    <a:pt x="3310" y="1359"/>
                    <a:pt x="3310" y="1360"/>
                  </a:cubicBezTo>
                  <a:lnTo>
                    <a:pt x="3269" y="1465"/>
                  </a:lnTo>
                  <a:lnTo>
                    <a:pt x="3213" y="1570"/>
                  </a:lnTo>
                  <a:lnTo>
                    <a:pt x="3141" y="1669"/>
                  </a:lnTo>
                  <a:lnTo>
                    <a:pt x="3057" y="1762"/>
                  </a:lnTo>
                  <a:lnTo>
                    <a:pt x="2960" y="1848"/>
                  </a:lnTo>
                  <a:lnTo>
                    <a:pt x="2853" y="1929"/>
                  </a:lnTo>
                  <a:lnTo>
                    <a:pt x="2734" y="2001"/>
                  </a:lnTo>
                  <a:lnTo>
                    <a:pt x="2605" y="2066"/>
                  </a:lnTo>
                  <a:lnTo>
                    <a:pt x="2467" y="2122"/>
                  </a:lnTo>
                  <a:lnTo>
                    <a:pt x="2322" y="2168"/>
                  </a:lnTo>
                  <a:lnTo>
                    <a:pt x="2168" y="2206"/>
                  </a:lnTo>
                  <a:lnTo>
                    <a:pt x="2009" y="2234"/>
                  </a:lnTo>
                  <a:lnTo>
                    <a:pt x="1844" y="2250"/>
                  </a:lnTo>
                  <a:lnTo>
                    <a:pt x="1673" y="2256"/>
                  </a:lnTo>
                  <a:lnTo>
                    <a:pt x="1504" y="2250"/>
                  </a:lnTo>
                  <a:lnTo>
                    <a:pt x="1338" y="2234"/>
                  </a:lnTo>
                  <a:lnTo>
                    <a:pt x="1178" y="2206"/>
                  </a:lnTo>
                  <a:lnTo>
                    <a:pt x="1026" y="2169"/>
                  </a:lnTo>
                  <a:lnTo>
                    <a:pt x="880" y="2122"/>
                  </a:lnTo>
                  <a:lnTo>
                    <a:pt x="742" y="2067"/>
                  </a:lnTo>
                  <a:lnTo>
                    <a:pt x="614" y="2002"/>
                  </a:lnTo>
                  <a:lnTo>
                    <a:pt x="495" y="1930"/>
                  </a:lnTo>
                  <a:lnTo>
                    <a:pt x="386" y="1850"/>
                  </a:lnTo>
                  <a:lnTo>
                    <a:pt x="289" y="1763"/>
                  </a:lnTo>
                  <a:lnTo>
                    <a:pt x="206" y="1671"/>
                  </a:lnTo>
                  <a:lnTo>
                    <a:pt x="135" y="1572"/>
                  </a:lnTo>
                  <a:lnTo>
                    <a:pt x="77" y="1468"/>
                  </a:lnTo>
                  <a:lnTo>
                    <a:pt x="35" y="1360"/>
                  </a:lnTo>
                  <a:cubicBezTo>
                    <a:pt x="35" y="1359"/>
                    <a:pt x="34" y="1358"/>
                    <a:pt x="34" y="1357"/>
                  </a:cubicBezTo>
                  <a:lnTo>
                    <a:pt x="10" y="1247"/>
                  </a:lnTo>
                  <a:lnTo>
                    <a:pt x="1" y="1130"/>
                  </a:lnTo>
                  <a:close/>
                  <a:moveTo>
                    <a:pt x="57" y="1236"/>
                  </a:moveTo>
                  <a:lnTo>
                    <a:pt x="81" y="1346"/>
                  </a:lnTo>
                  <a:lnTo>
                    <a:pt x="80" y="1343"/>
                  </a:lnTo>
                  <a:lnTo>
                    <a:pt x="120" y="1445"/>
                  </a:lnTo>
                  <a:lnTo>
                    <a:pt x="174" y="1544"/>
                  </a:lnTo>
                  <a:lnTo>
                    <a:pt x="241" y="1638"/>
                  </a:lnTo>
                  <a:lnTo>
                    <a:pt x="321" y="1728"/>
                  </a:lnTo>
                  <a:lnTo>
                    <a:pt x="415" y="1811"/>
                  </a:lnTo>
                  <a:lnTo>
                    <a:pt x="520" y="1889"/>
                  </a:lnTo>
                  <a:lnTo>
                    <a:pt x="635" y="1959"/>
                  </a:lnTo>
                  <a:lnTo>
                    <a:pt x="760" y="2022"/>
                  </a:lnTo>
                  <a:lnTo>
                    <a:pt x="895" y="2077"/>
                  </a:lnTo>
                  <a:lnTo>
                    <a:pt x="1037" y="2122"/>
                  </a:lnTo>
                  <a:lnTo>
                    <a:pt x="1187" y="2159"/>
                  </a:lnTo>
                  <a:lnTo>
                    <a:pt x="1343" y="2187"/>
                  </a:lnTo>
                  <a:lnTo>
                    <a:pt x="1505" y="2202"/>
                  </a:lnTo>
                  <a:lnTo>
                    <a:pt x="1672" y="2208"/>
                  </a:lnTo>
                  <a:lnTo>
                    <a:pt x="1839" y="2203"/>
                  </a:lnTo>
                  <a:lnTo>
                    <a:pt x="2000" y="2187"/>
                  </a:lnTo>
                  <a:lnTo>
                    <a:pt x="2157" y="2159"/>
                  </a:lnTo>
                  <a:lnTo>
                    <a:pt x="2307" y="2123"/>
                  </a:lnTo>
                  <a:lnTo>
                    <a:pt x="2449" y="2077"/>
                  </a:lnTo>
                  <a:lnTo>
                    <a:pt x="2584" y="2023"/>
                  </a:lnTo>
                  <a:lnTo>
                    <a:pt x="2709" y="1960"/>
                  </a:lnTo>
                  <a:lnTo>
                    <a:pt x="2824" y="1890"/>
                  </a:lnTo>
                  <a:lnTo>
                    <a:pt x="2928" y="1813"/>
                  </a:lnTo>
                  <a:lnTo>
                    <a:pt x="3022" y="1729"/>
                  </a:lnTo>
                  <a:lnTo>
                    <a:pt x="3102" y="1640"/>
                  </a:lnTo>
                  <a:lnTo>
                    <a:pt x="3170" y="1547"/>
                  </a:lnTo>
                  <a:lnTo>
                    <a:pt x="3224" y="1448"/>
                  </a:lnTo>
                  <a:lnTo>
                    <a:pt x="3265" y="1343"/>
                  </a:lnTo>
                  <a:lnTo>
                    <a:pt x="3264" y="1346"/>
                  </a:lnTo>
                  <a:lnTo>
                    <a:pt x="3289" y="1236"/>
                  </a:lnTo>
                  <a:lnTo>
                    <a:pt x="3289" y="1240"/>
                  </a:lnTo>
                  <a:lnTo>
                    <a:pt x="3297" y="1127"/>
                  </a:lnTo>
                  <a:lnTo>
                    <a:pt x="3297" y="1130"/>
                  </a:lnTo>
                  <a:lnTo>
                    <a:pt x="3288" y="1021"/>
                  </a:lnTo>
                  <a:lnTo>
                    <a:pt x="3264" y="912"/>
                  </a:lnTo>
                  <a:lnTo>
                    <a:pt x="3265" y="915"/>
                  </a:lnTo>
                  <a:lnTo>
                    <a:pt x="3225" y="812"/>
                  </a:lnTo>
                  <a:lnTo>
                    <a:pt x="3172" y="714"/>
                  </a:lnTo>
                  <a:lnTo>
                    <a:pt x="3104" y="619"/>
                  </a:lnTo>
                  <a:lnTo>
                    <a:pt x="3023" y="529"/>
                  </a:lnTo>
                  <a:lnTo>
                    <a:pt x="2930" y="446"/>
                  </a:lnTo>
                  <a:lnTo>
                    <a:pt x="2826" y="369"/>
                  </a:lnTo>
                  <a:lnTo>
                    <a:pt x="2711" y="298"/>
                  </a:lnTo>
                  <a:lnTo>
                    <a:pt x="2585" y="236"/>
                  </a:lnTo>
                  <a:lnTo>
                    <a:pt x="2451" y="180"/>
                  </a:lnTo>
                  <a:lnTo>
                    <a:pt x="2309" y="135"/>
                  </a:lnTo>
                  <a:lnTo>
                    <a:pt x="2158" y="98"/>
                  </a:lnTo>
                  <a:lnTo>
                    <a:pt x="2002" y="70"/>
                  </a:lnTo>
                  <a:lnTo>
                    <a:pt x="1841" y="54"/>
                  </a:lnTo>
                  <a:lnTo>
                    <a:pt x="1673" y="48"/>
                  </a:lnTo>
                  <a:lnTo>
                    <a:pt x="1507" y="54"/>
                  </a:lnTo>
                  <a:lnTo>
                    <a:pt x="1345" y="70"/>
                  </a:lnTo>
                  <a:lnTo>
                    <a:pt x="1188" y="98"/>
                  </a:lnTo>
                  <a:lnTo>
                    <a:pt x="1039" y="134"/>
                  </a:lnTo>
                  <a:lnTo>
                    <a:pt x="897" y="180"/>
                  </a:lnTo>
                  <a:lnTo>
                    <a:pt x="762" y="235"/>
                  </a:lnTo>
                  <a:lnTo>
                    <a:pt x="637" y="297"/>
                  </a:lnTo>
                  <a:lnTo>
                    <a:pt x="522" y="368"/>
                  </a:lnTo>
                  <a:lnTo>
                    <a:pt x="416" y="444"/>
                  </a:lnTo>
                  <a:lnTo>
                    <a:pt x="323" y="528"/>
                  </a:lnTo>
                  <a:lnTo>
                    <a:pt x="243" y="616"/>
                  </a:lnTo>
                  <a:lnTo>
                    <a:pt x="175" y="711"/>
                  </a:lnTo>
                  <a:lnTo>
                    <a:pt x="121" y="809"/>
                  </a:lnTo>
                  <a:lnTo>
                    <a:pt x="80" y="915"/>
                  </a:lnTo>
                  <a:lnTo>
                    <a:pt x="81" y="912"/>
                  </a:lnTo>
                  <a:lnTo>
                    <a:pt x="57" y="1017"/>
                  </a:lnTo>
                  <a:lnTo>
                    <a:pt x="48" y="1130"/>
                  </a:lnTo>
                  <a:lnTo>
                    <a:pt x="48" y="1127"/>
                  </a:lnTo>
                  <a:lnTo>
                    <a:pt x="57" y="123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972" y="3162"/>
              <a:ext cx="2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Costo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94" y="3252"/>
              <a:ext cx="39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Asegurado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938" y="3343"/>
              <a:ext cx="31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$30.000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86" y="3257"/>
              <a:ext cx="307" cy="8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65" y="21"/>
                </a:cxn>
                <a:cxn ang="0">
                  <a:pos x="265" y="0"/>
                </a:cxn>
                <a:cxn ang="0">
                  <a:pos x="307" y="42"/>
                </a:cxn>
                <a:cxn ang="0">
                  <a:pos x="265" y="84"/>
                </a:cxn>
                <a:cxn ang="0">
                  <a:pos x="265" y="63"/>
                </a:cxn>
                <a:cxn ang="0">
                  <a:pos x="0" y="63"/>
                </a:cxn>
                <a:cxn ang="0">
                  <a:pos x="0" y="21"/>
                </a:cxn>
              </a:cxnLst>
              <a:rect l="0" t="0" r="r" b="b"/>
              <a:pathLst>
                <a:path w="307" h="84">
                  <a:moveTo>
                    <a:pt x="0" y="21"/>
                  </a:moveTo>
                  <a:lnTo>
                    <a:pt x="265" y="21"/>
                  </a:lnTo>
                  <a:lnTo>
                    <a:pt x="265" y="0"/>
                  </a:lnTo>
                  <a:lnTo>
                    <a:pt x="307" y="42"/>
                  </a:lnTo>
                  <a:lnTo>
                    <a:pt x="265" y="84"/>
                  </a:lnTo>
                  <a:lnTo>
                    <a:pt x="265" y="63"/>
                  </a:lnTo>
                  <a:lnTo>
                    <a:pt x="0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2381" y="3246"/>
              <a:ext cx="319" cy="10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0" y="28"/>
                </a:cxn>
                <a:cxn ang="0">
                  <a:pos x="265" y="32"/>
                </a:cxn>
                <a:cxn ang="0">
                  <a:pos x="265" y="0"/>
                </a:cxn>
                <a:cxn ang="0">
                  <a:pos x="319" y="53"/>
                </a:cxn>
                <a:cxn ang="0">
                  <a:pos x="265" y="106"/>
                </a:cxn>
                <a:cxn ang="0">
                  <a:pos x="265" y="74"/>
                </a:cxn>
                <a:cxn ang="0">
                  <a:pos x="270" y="79"/>
                </a:cxn>
                <a:cxn ang="0">
                  <a:pos x="0" y="79"/>
                </a:cxn>
                <a:cxn ang="0">
                  <a:pos x="0" y="28"/>
                </a:cxn>
                <a:cxn ang="0">
                  <a:pos x="9" y="74"/>
                </a:cxn>
                <a:cxn ang="0">
                  <a:pos x="5" y="70"/>
                </a:cxn>
                <a:cxn ang="0">
                  <a:pos x="275" y="70"/>
                </a:cxn>
                <a:cxn ang="0">
                  <a:pos x="275" y="95"/>
                </a:cxn>
                <a:cxn ang="0">
                  <a:pos x="267" y="92"/>
                </a:cxn>
                <a:cxn ang="0">
                  <a:pos x="309" y="50"/>
                </a:cxn>
                <a:cxn ang="0">
                  <a:pos x="309" y="56"/>
                </a:cxn>
                <a:cxn ang="0">
                  <a:pos x="267" y="15"/>
                </a:cxn>
                <a:cxn ang="0">
                  <a:pos x="275" y="11"/>
                </a:cxn>
                <a:cxn ang="0">
                  <a:pos x="275" y="37"/>
                </a:cxn>
                <a:cxn ang="0">
                  <a:pos x="5" y="37"/>
                </a:cxn>
                <a:cxn ang="0">
                  <a:pos x="9" y="32"/>
                </a:cxn>
                <a:cxn ang="0">
                  <a:pos x="9" y="74"/>
                </a:cxn>
              </a:cxnLst>
              <a:rect l="0" t="0" r="r" b="b"/>
              <a:pathLst>
                <a:path w="319" h="106">
                  <a:moveTo>
                    <a:pt x="0" y="28"/>
                  </a:moveTo>
                  <a:lnTo>
                    <a:pt x="270" y="28"/>
                  </a:lnTo>
                  <a:lnTo>
                    <a:pt x="265" y="32"/>
                  </a:lnTo>
                  <a:lnTo>
                    <a:pt x="265" y="0"/>
                  </a:lnTo>
                  <a:lnTo>
                    <a:pt x="319" y="53"/>
                  </a:lnTo>
                  <a:lnTo>
                    <a:pt x="265" y="106"/>
                  </a:lnTo>
                  <a:lnTo>
                    <a:pt x="265" y="74"/>
                  </a:lnTo>
                  <a:lnTo>
                    <a:pt x="270" y="79"/>
                  </a:lnTo>
                  <a:lnTo>
                    <a:pt x="0" y="79"/>
                  </a:lnTo>
                  <a:lnTo>
                    <a:pt x="0" y="28"/>
                  </a:lnTo>
                  <a:close/>
                  <a:moveTo>
                    <a:pt x="9" y="74"/>
                  </a:moveTo>
                  <a:lnTo>
                    <a:pt x="5" y="70"/>
                  </a:lnTo>
                  <a:lnTo>
                    <a:pt x="275" y="70"/>
                  </a:lnTo>
                  <a:lnTo>
                    <a:pt x="275" y="95"/>
                  </a:lnTo>
                  <a:lnTo>
                    <a:pt x="267" y="92"/>
                  </a:lnTo>
                  <a:lnTo>
                    <a:pt x="309" y="50"/>
                  </a:lnTo>
                  <a:lnTo>
                    <a:pt x="309" y="56"/>
                  </a:lnTo>
                  <a:lnTo>
                    <a:pt x="267" y="15"/>
                  </a:lnTo>
                  <a:lnTo>
                    <a:pt x="275" y="11"/>
                  </a:lnTo>
                  <a:lnTo>
                    <a:pt x="275" y="37"/>
                  </a:lnTo>
                  <a:lnTo>
                    <a:pt x="5" y="37"/>
                  </a:lnTo>
                  <a:lnTo>
                    <a:pt x="9" y="3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54" y="3599"/>
              <a:ext cx="733" cy="49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24" y="0"/>
                </a:cxn>
                <a:cxn ang="0">
                  <a:pos x="424" y="0"/>
                </a:cxn>
                <a:cxn ang="0">
                  <a:pos x="424" y="0"/>
                </a:cxn>
                <a:cxn ang="0">
                  <a:pos x="3352" y="0"/>
                </a:cxn>
                <a:cxn ang="0">
                  <a:pos x="3352" y="0"/>
                </a:cxn>
                <a:cxn ang="0">
                  <a:pos x="3776" y="424"/>
                </a:cxn>
                <a:cxn ang="0">
                  <a:pos x="3776" y="424"/>
                </a:cxn>
                <a:cxn ang="0">
                  <a:pos x="3776" y="424"/>
                </a:cxn>
                <a:cxn ang="0">
                  <a:pos x="3776" y="2120"/>
                </a:cxn>
                <a:cxn ang="0">
                  <a:pos x="3776" y="2120"/>
                </a:cxn>
                <a:cxn ang="0">
                  <a:pos x="3352" y="2544"/>
                </a:cxn>
                <a:cxn ang="0">
                  <a:pos x="3352" y="2544"/>
                </a:cxn>
                <a:cxn ang="0">
                  <a:pos x="3352" y="2544"/>
                </a:cxn>
                <a:cxn ang="0">
                  <a:pos x="424" y="2544"/>
                </a:cxn>
                <a:cxn ang="0">
                  <a:pos x="424" y="2544"/>
                </a:cxn>
                <a:cxn ang="0">
                  <a:pos x="0" y="2120"/>
                </a:cxn>
                <a:cxn ang="0">
                  <a:pos x="0" y="2120"/>
                </a:cxn>
                <a:cxn ang="0">
                  <a:pos x="0" y="424"/>
                </a:cxn>
              </a:cxnLst>
              <a:rect l="0" t="0" r="r" b="b"/>
              <a:pathLst>
                <a:path w="3776" h="2544">
                  <a:moveTo>
                    <a:pt x="0" y="424"/>
                  </a:moveTo>
                  <a:cubicBezTo>
                    <a:pt x="0" y="190"/>
                    <a:pt x="190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lnTo>
                    <a:pt x="424" y="0"/>
                  </a:lnTo>
                  <a:lnTo>
                    <a:pt x="3352" y="0"/>
                  </a:lnTo>
                  <a:lnTo>
                    <a:pt x="3352" y="0"/>
                  </a:lnTo>
                  <a:cubicBezTo>
                    <a:pt x="3587" y="0"/>
                    <a:pt x="3776" y="190"/>
                    <a:pt x="3776" y="424"/>
                  </a:cubicBezTo>
                  <a:cubicBezTo>
                    <a:pt x="3776" y="424"/>
                    <a:pt x="3776" y="424"/>
                    <a:pt x="3776" y="424"/>
                  </a:cubicBezTo>
                  <a:lnTo>
                    <a:pt x="3776" y="424"/>
                  </a:lnTo>
                  <a:lnTo>
                    <a:pt x="3776" y="2120"/>
                  </a:lnTo>
                  <a:lnTo>
                    <a:pt x="3776" y="2120"/>
                  </a:lnTo>
                  <a:cubicBezTo>
                    <a:pt x="3776" y="2355"/>
                    <a:pt x="3587" y="2544"/>
                    <a:pt x="3352" y="2544"/>
                  </a:cubicBezTo>
                  <a:cubicBezTo>
                    <a:pt x="3352" y="2544"/>
                    <a:pt x="3352" y="2544"/>
                    <a:pt x="3352" y="2544"/>
                  </a:cubicBezTo>
                  <a:lnTo>
                    <a:pt x="3352" y="2544"/>
                  </a:lnTo>
                  <a:lnTo>
                    <a:pt x="424" y="2544"/>
                  </a:lnTo>
                  <a:lnTo>
                    <a:pt x="424" y="2544"/>
                  </a:lnTo>
                  <a:cubicBezTo>
                    <a:pt x="190" y="2544"/>
                    <a:pt x="0" y="2355"/>
                    <a:pt x="0" y="2120"/>
                  </a:cubicBezTo>
                  <a:cubicBezTo>
                    <a:pt x="0" y="2120"/>
                    <a:pt x="0" y="2120"/>
                    <a:pt x="0" y="2120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450" y="3594"/>
              <a:ext cx="742" cy="503"/>
            </a:xfrm>
            <a:custGeom>
              <a:avLst/>
              <a:gdLst/>
              <a:ahLst/>
              <a:cxnLst>
                <a:cxn ang="0">
                  <a:pos x="10" y="357"/>
                </a:cxn>
                <a:cxn ang="0">
                  <a:pos x="75" y="200"/>
                </a:cxn>
                <a:cxn ang="0">
                  <a:pos x="133" y="130"/>
                </a:cxn>
                <a:cxn ang="0">
                  <a:pos x="272" y="36"/>
                </a:cxn>
                <a:cxn ang="0">
                  <a:pos x="361" y="10"/>
                </a:cxn>
                <a:cxn ang="0">
                  <a:pos x="3465" y="10"/>
                </a:cxn>
                <a:cxn ang="0">
                  <a:pos x="3553" y="36"/>
                </a:cxn>
                <a:cxn ang="0">
                  <a:pos x="3692" y="130"/>
                </a:cxn>
                <a:cxn ang="0">
                  <a:pos x="3750" y="200"/>
                </a:cxn>
                <a:cxn ang="0">
                  <a:pos x="3814" y="357"/>
                </a:cxn>
                <a:cxn ang="0">
                  <a:pos x="3824" y="2144"/>
                </a:cxn>
                <a:cxn ang="0">
                  <a:pos x="3790" y="2316"/>
                </a:cxn>
                <a:cxn ang="0">
                  <a:pos x="3747" y="2397"/>
                </a:cxn>
                <a:cxn ang="0">
                  <a:pos x="3629" y="2515"/>
                </a:cxn>
                <a:cxn ang="0">
                  <a:pos x="3548" y="2558"/>
                </a:cxn>
                <a:cxn ang="0">
                  <a:pos x="3379" y="2592"/>
                </a:cxn>
                <a:cxn ang="0">
                  <a:pos x="357" y="2582"/>
                </a:cxn>
                <a:cxn ang="0">
                  <a:pos x="200" y="2518"/>
                </a:cxn>
                <a:cxn ang="0">
                  <a:pos x="130" y="2460"/>
                </a:cxn>
                <a:cxn ang="0">
                  <a:pos x="36" y="2321"/>
                </a:cxn>
                <a:cxn ang="0">
                  <a:pos x="10" y="2233"/>
                </a:cxn>
                <a:cxn ang="0">
                  <a:pos x="48" y="2142"/>
                </a:cxn>
                <a:cxn ang="0">
                  <a:pos x="80" y="2302"/>
                </a:cxn>
                <a:cxn ang="0">
                  <a:pos x="115" y="2366"/>
                </a:cxn>
                <a:cxn ang="0">
                  <a:pos x="227" y="2478"/>
                </a:cxn>
                <a:cxn ang="0">
                  <a:pos x="290" y="2512"/>
                </a:cxn>
                <a:cxn ang="0">
                  <a:pos x="448" y="2544"/>
                </a:cxn>
                <a:cxn ang="0">
                  <a:pos x="3455" y="2537"/>
                </a:cxn>
                <a:cxn ang="0">
                  <a:pos x="3602" y="2475"/>
                </a:cxn>
                <a:cxn ang="0">
                  <a:pos x="3658" y="2429"/>
                </a:cxn>
                <a:cxn ang="0">
                  <a:pos x="3746" y="2298"/>
                </a:cxn>
                <a:cxn ang="0">
                  <a:pos x="3768" y="2228"/>
                </a:cxn>
                <a:cxn ang="0">
                  <a:pos x="3768" y="366"/>
                </a:cxn>
                <a:cxn ang="0">
                  <a:pos x="3746" y="295"/>
                </a:cxn>
                <a:cxn ang="0">
                  <a:pos x="3658" y="164"/>
                </a:cxn>
                <a:cxn ang="0">
                  <a:pos x="3602" y="118"/>
                </a:cxn>
                <a:cxn ang="0">
                  <a:pos x="3455" y="56"/>
                </a:cxn>
                <a:cxn ang="0">
                  <a:pos x="451" y="48"/>
                </a:cxn>
                <a:cxn ang="0">
                  <a:pos x="290" y="80"/>
                </a:cxn>
                <a:cxn ang="0">
                  <a:pos x="227" y="115"/>
                </a:cxn>
                <a:cxn ang="0">
                  <a:pos x="115" y="227"/>
                </a:cxn>
                <a:cxn ang="0">
                  <a:pos x="80" y="290"/>
                </a:cxn>
                <a:cxn ang="0">
                  <a:pos x="48" y="448"/>
                </a:cxn>
              </a:cxnLst>
              <a:rect l="0" t="0" r="r" b="b"/>
              <a:pathLst>
                <a:path w="3824" h="2592">
                  <a:moveTo>
                    <a:pt x="0" y="448"/>
                  </a:moveTo>
                  <a:lnTo>
                    <a:pt x="10" y="361"/>
                  </a:lnTo>
                  <a:cubicBezTo>
                    <a:pt x="10" y="359"/>
                    <a:pt x="10" y="358"/>
                    <a:pt x="10" y="357"/>
                  </a:cubicBezTo>
                  <a:lnTo>
                    <a:pt x="34" y="277"/>
                  </a:lnTo>
                  <a:cubicBezTo>
                    <a:pt x="35" y="275"/>
                    <a:pt x="36" y="273"/>
                    <a:pt x="36" y="272"/>
                  </a:cubicBezTo>
                  <a:lnTo>
                    <a:pt x="75" y="200"/>
                  </a:lnTo>
                  <a:cubicBezTo>
                    <a:pt x="76" y="199"/>
                    <a:pt x="77" y="197"/>
                    <a:pt x="78" y="196"/>
                  </a:cubicBezTo>
                  <a:lnTo>
                    <a:pt x="130" y="133"/>
                  </a:lnTo>
                  <a:cubicBezTo>
                    <a:pt x="131" y="132"/>
                    <a:pt x="132" y="131"/>
                    <a:pt x="133" y="130"/>
                  </a:cubicBezTo>
                  <a:lnTo>
                    <a:pt x="196" y="78"/>
                  </a:lnTo>
                  <a:cubicBezTo>
                    <a:pt x="197" y="77"/>
                    <a:pt x="199" y="76"/>
                    <a:pt x="200" y="75"/>
                  </a:cubicBezTo>
                  <a:lnTo>
                    <a:pt x="272" y="36"/>
                  </a:lnTo>
                  <a:cubicBezTo>
                    <a:pt x="273" y="36"/>
                    <a:pt x="275" y="35"/>
                    <a:pt x="277" y="34"/>
                  </a:cubicBezTo>
                  <a:lnTo>
                    <a:pt x="357" y="10"/>
                  </a:lnTo>
                  <a:cubicBezTo>
                    <a:pt x="358" y="10"/>
                    <a:pt x="359" y="10"/>
                    <a:pt x="361" y="10"/>
                  </a:cubicBezTo>
                  <a:lnTo>
                    <a:pt x="446" y="1"/>
                  </a:lnTo>
                  <a:lnTo>
                    <a:pt x="3376" y="0"/>
                  </a:lnTo>
                  <a:lnTo>
                    <a:pt x="3465" y="10"/>
                  </a:lnTo>
                  <a:cubicBezTo>
                    <a:pt x="3466" y="10"/>
                    <a:pt x="3468" y="10"/>
                    <a:pt x="3469" y="11"/>
                  </a:cubicBezTo>
                  <a:lnTo>
                    <a:pt x="3548" y="35"/>
                  </a:lnTo>
                  <a:cubicBezTo>
                    <a:pt x="3550" y="35"/>
                    <a:pt x="3551" y="36"/>
                    <a:pt x="3553" y="36"/>
                  </a:cubicBezTo>
                  <a:lnTo>
                    <a:pt x="3625" y="75"/>
                  </a:lnTo>
                  <a:cubicBezTo>
                    <a:pt x="3626" y="76"/>
                    <a:pt x="3628" y="77"/>
                    <a:pt x="3629" y="78"/>
                  </a:cubicBezTo>
                  <a:lnTo>
                    <a:pt x="3692" y="130"/>
                  </a:lnTo>
                  <a:cubicBezTo>
                    <a:pt x="3693" y="131"/>
                    <a:pt x="3694" y="132"/>
                    <a:pt x="3695" y="133"/>
                  </a:cubicBezTo>
                  <a:lnTo>
                    <a:pt x="3747" y="196"/>
                  </a:lnTo>
                  <a:cubicBezTo>
                    <a:pt x="3748" y="197"/>
                    <a:pt x="3749" y="199"/>
                    <a:pt x="3750" y="200"/>
                  </a:cubicBezTo>
                  <a:lnTo>
                    <a:pt x="3789" y="272"/>
                  </a:lnTo>
                  <a:cubicBezTo>
                    <a:pt x="3789" y="273"/>
                    <a:pt x="3790" y="275"/>
                    <a:pt x="3790" y="277"/>
                  </a:cubicBezTo>
                  <a:lnTo>
                    <a:pt x="3814" y="357"/>
                  </a:lnTo>
                  <a:cubicBezTo>
                    <a:pt x="3815" y="358"/>
                    <a:pt x="3815" y="359"/>
                    <a:pt x="3815" y="361"/>
                  </a:cubicBezTo>
                  <a:lnTo>
                    <a:pt x="3824" y="446"/>
                  </a:lnTo>
                  <a:lnTo>
                    <a:pt x="3824" y="2144"/>
                  </a:lnTo>
                  <a:lnTo>
                    <a:pt x="3815" y="2233"/>
                  </a:lnTo>
                  <a:cubicBezTo>
                    <a:pt x="3815" y="2234"/>
                    <a:pt x="3815" y="2236"/>
                    <a:pt x="3814" y="2237"/>
                  </a:cubicBezTo>
                  <a:lnTo>
                    <a:pt x="3790" y="2316"/>
                  </a:lnTo>
                  <a:cubicBezTo>
                    <a:pt x="3790" y="2318"/>
                    <a:pt x="3789" y="2319"/>
                    <a:pt x="3789" y="2321"/>
                  </a:cubicBezTo>
                  <a:lnTo>
                    <a:pt x="3750" y="2393"/>
                  </a:lnTo>
                  <a:cubicBezTo>
                    <a:pt x="3749" y="2394"/>
                    <a:pt x="3748" y="2396"/>
                    <a:pt x="3747" y="2397"/>
                  </a:cubicBezTo>
                  <a:lnTo>
                    <a:pt x="3695" y="2460"/>
                  </a:lnTo>
                  <a:cubicBezTo>
                    <a:pt x="3694" y="2461"/>
                    <a:pt x="3693" y="2462"/>
                    <a:pt x="3692" y="2463"/>
                  </a:cubicBezTo>
                  <a:lnTo>
                    <a:pt x="3629" y="2515"/>
                  </a:lnTo>
                  <a:cubicBezTo>
                    <a:pt x="3628" y="2516"/>
                    <a:pt x="3626" y="2517"/>
                    <a:pt x="3625" y="2518"/>
                  </a:cubicBezTo>
                  <a:lnTo>
                    <a:pt x="3553" y="2557"/>
                  </a:lnTo>
                  <a:cubicBezTo>
                    <a:pt x="3551" y="2557"/>
                    <a:pt x="3550" y="2558"/>
                    <a:pt x="3548" y="2558"/>
                  </a:cubicBezTo>
                  <a:lnTo>
                    <a:pt x="3469" y="2582"/>
                  </a:lnTo>
                  <a:cubicBezTo>
                    <a:pt x="3468" y="2583"/>
                    <a:pt x="3466" y="2583"/>
                    <a:pt x="3465" y="2583"/>
                  </a:cubicBezTo>
                  <a:lnTo>
                    <a:pt x="3379" y="2592"/>
                  </a:lnTo>
                  <a:lnTo>
                    <a:pt x="448" y="2592"/>
                  </a:lnTo>
                  <a:lnTo>
                    <a:pt x="361" y="2583"/>
                  </a:lnTo>
                  <a:cubicBezTo>
                    <a:pt x="359" y="2583"/>
                    <a:pt x="358" y="2583"/>
                    <a:pt x="357" y="2582"/>
                  </a:cubicBezTo>
                  <a:lnTo>
                    <a:pt x="277" y="2558"/>
                  </a:lnTo>
                  <a:cubicBezTo>
                    <a:pt x="275" y="2558"/>
                    <a:pt x="273" y="2557"/>
                    <a:pt x="272" y="2557"/>
                  </a:cubicBezTo>
                  <a:lnTo>
                    <a:pt x="200" y="2518"/>
                  </a:lnTo>
                  <a:cubicBezTo>
                    <a:pt x="199" y="2517"/>
                    <a:pt x="197" y="2516"/>
                    <a:pt x="196" y="2515"/>
                  </a:cubicBezTo>
                  <a:lnTo>
                    <a:pt x="133" y="2463"/>
                  </a:lnTo>
                  <a:cubicBezTo>
                    <a:pt x="132" y="2462"/>
                    <a:pt x="131" y="2461"/>
                    <a:pt x="130" y="2460"/>
                  </a:cubicBezTo>
                  <a:lnTo>
                    <a:pt x="78" y="2397"/>
                  </a:lnTo>
                  <a:cubicBezTo>
                    <a:pt x="77" y="2396"/>
                    <a:pt x="76" y="2394"/>
                    <a:pt x="75" y="2393"/>
                  </a:cubicBezTo>
                  <a:lnTo>
                    <a:pt x="36" y="2321"/>
                  </a:lnTo>
                  <a:cubicBezTo>
                    <a:pt x="36" y="2319"/>
                    <a:pt x="35" y="2318"/>
                    <a:pt x="35" y="2316"/>
                  </a:cubicBezTo>
                  <a:lnTo>
                    <a:pt x="11" y="2237"/>
                  </a:lnTo>
                  <a:cubicBezTo>
                    <a:pt x="10" y="2236"/>
                    <a:pt x="10" y="2234"/>
                    <a:pt x="10" y="2233"/>
                  </a:cubicBezTo>
                  <a:lnTo>
                    <a:pt x="1" y="2147"/>
                  </a:lnTo>
                  <a:lnTo>
                    <a:pt x="0" y="448"/>
                  </a:lnTo>
                  <a:close/>
                  <a:moveTo>
                    <a:pt x="48" y="2142"/>
                  </a:moveTo>
                  <a:lnTo>
                    <a:pt x="57" y="2228"/>
                  </a:lnTo>
                  <a:lnTo>
                    <a:pt x="56" y="2223"/>
                  </a:lnTo>
                  <a:lnTo>
                    <a:pt x="80" y="2302"/>
                  </a:lnTo>
                  <a:lnTo>
                    <a:pt x="79" y="2298"/>
                  </a:lnTo>
                  <a:lnTo>
                    <a:pt x="118" y="2370"/>
                  </a:lnTo>
                  <a:lnTo>
                    <a:pt x="115" y="2366"/>
                  </a:lnTo>
                  <a:lnTo>
                    <a:pt x="167" y="2429"/>
                  </a:lnTo>
                  <a:lnTo>
                    <a:pt x="164" y="2426"/>
                  </a:lnTo>
                  <a:lnTo>
                    <a:pt x="227" y="2478"/>
                  </a:lnTo>
                  <a:lnTo>
                    <a:pt x="223" y="2475"/>
                  </a:lnTo>
                  <a:lnTo>
                    <a:pt x="295" y="2514"/>
                  </a:lnTo>
                  <a:lnTo>
                    <a:pt x="290" y="2512"/>
                  </a:lnTo>
                  <a:lnTo>
                    <a:pt x="370" y="2536"/>
                  </a:lnTo>
                  <a:lnTo>
                    <a:pt x="366" y="2536"/>
                  </a:lnTo>
                  <a:lnTo>
                    <a:pt x="448" y="2544"/>
                  </a:lnTo>
                  <a:lnTo>
                    <a:pt x="3374" y="2545"/>
                  </a:lnTo>
                  <a:lnTo>
                    <a:pt x="3460" y="2536"/>
                  </a:lnTo>
                  <a:lnTo>
                    <a:pt x="3455" y="2537"/>
                  </a:lnTo>
                  <a:lnTo>
                    <a:pt x="3534" y="2513"/>
                  </a:lnTo>
                  <a:lnTo>
                    <a:pt x="3530" y="2514"/>
                  </a:lnTo>
                  <a:lnTo>
                    <a:pt x="3602" y="2475"/>
                  </a:lnTo>
                  <a:lnTo>
                    <a:pt x="3598" y="2478"/>
                  </a:lnTo>
                  <a:lnTo>
                    <a:pt x="3661" y="2426"/>
                  </a:lnTo>
                  <a:lnTo>
                    <a:pt x="3658" y="2429"/>
                  </a:lnTo>
                  <a:lnTo>
                    <a:pt x="3710" y="2366"/>
                  </a:lnTo>
                  <a:lnTo>
                    <a:pt x="3707" y="2370"/>
                  </a:lnTo>
                  <a:lnTo>
                    <a:pt x="3746" y="2298"/>
                  </a:lnTo>
                  <a:lnTo>
                    <a:pt x="3745" y="2302"/>
                  </a:lnTo>
                  <a:lnTo>
                    <a:pt x="3769" y="2223"/>
                  </a:lnTo>
                  <a:lnTo>
                    <a:pt x="3768" y="2228"/>
                  </a:lnTo>
                  <a:lnTo>
                    <a:pt x="3776" y="2144"/>
                  </a:lnTo>
                  <a:lnTo>
                    <a:pt x="3777" y="451"/>
                  </a:lnTo>
                  <a:lnTo>
                    <a:pt x="3768" y="366"/>
                  </a:lnTo>
                  <a:lnTo>
                    <a:pt x="3768" y="370"/>
                  </a:lnTo>
                  <a:lnTo>
                    <a:pt x="3744" y="290"/>
                  </a:lnTo>
                  <a:lnTo>
                    <a:pt x="3746" y="295"/>
                  </a:lnTo>
                  <a:lnTo>
                    <a:pt x="3707" y="223"/>
                  </a:lnTo>
                  <a:lnTo>
                    <a:pt x="3710" y="227"/>
                  </a:lnTo>
                  <a:lnTo>
                    <a:pt x="3658" y="164"/>
                  </a:lnTo>
                  <a:lnTo>
                    <a:pt x="3661" y="167"/>
                  </a:lnTo>
                  <a:lnTo>
                    <a:pt x="3598" y="115"/>
                  </a:lnTo>
                  <a:lnTo>
                    <a:pt x="3602" y="118"/>
                  </a:lnTo>
                  <a:lnTo>
                    <a:pt x="3530" y="79"/>
                  </a:lnTo>
                  <a:lnTo>
                    <a:pt x="3534" y="80"/>
                  </a:lnTo>
                  <a:lnTo>
                    <a:pt x="3455" y="56"/>
                  </a:lnTo>
                  <a:lnTo>
                    <a:pt x="3460" y="57"/>
                  </a:lnTo>
                  <a:lnTo>
                    <a:pt x="3376" y="48"/>
                  </a:lnTo>
                  <a:lnTo>
                    <a:pt x="451" y="48"/>
                  </a:lnTo>
                  <a:lnTo>
                    <a:pt x="366" y="57"/>
                  </a:lnTo>
                  <a:lnTo>
                    <a:pt x="370" y="56"/>
                  </a:lnTo>
                  <a:lnTo>
                    <a:pt x="290" y="80"/>
                  </a:lnTo>
                  <a:lnTo>
                    <a:pt x="295" y="79"/>
                  </a:lnTo>
                  <a:lnTo>
                    <a:pt x="223" y="118"/>
                  </a:lnTo>
                  <a:lnTo>
                    <a:pt x="227" y="115"/>
                  </a:lnTo>
                  <a:lnTo>
                    <a:pt x="164" y="167"/>
                  </a:lnTo>
                  <a:lnTo>
                    <a:pt x="167" y="164"/>
                  </a:lnTo>
                  <a:lnTo>
                    <a:pt x="115" y="227"/>
                  </a:lnTo>
                  <a:lnTo>
                    <a:pt x="118" y="223"/>
                  </a:lnTo>
                  <a:lnTo>
                    <a:pt x="79" y="295"/>
                  </a:lnTo>
                  <a:lnTo>
                    <a:pt x="80" y="290"/>
                  </a:lnTo>
                  <a:lnTo>
                    <a:pt x="56" y="370"/>
                  </a:lnTo>
                  <a:lnTo>
                    <a:pt x="57" y="366"/>
                  </a:lnTo>
                  <a:lnTo>
                    <a:pt x="48" y="448"/>
                  </a:lnTo>
                  <a:lnTo>
                    <a:pt x="48" y="2142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555" y="3663"/>
              <a:ext cx="64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Cobertura Seguro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735" y="3753"/>
              <a:ext cx="2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Salud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570" y="3843"/>
              <a:ext cx="20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50%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13" y="3843"/>
              <a:ext cx="46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Tope UF 0.5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626" y="3933"/>
              <a:ext cx="46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por consulta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376" y="3599"/>
              <a:ext cx="1016" cy="49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24" y="0"/>
                </a:cxn>
                <a:cxn ang="0">
                  <a:pos x="424" y="0"/>
                </a:cxn>
                <a:cxn ang="0">
                  <a:pos x="424" y="0"/>
                </a:cxn>
                <a:cxn ang="0">
                  <a:pos x="4808" y="0"/>
                </a:cxn>
                <a:cxn ang="0">
                  <a:pos x="4808" y="0"/>
                </a:cxn>
                <a:cxn ang="0">
                  <a:pos x="5232" y="424"/>
                </a:cxn>
                <a:cxn ang="0">
                  <a:pos x="5232" y="424"/>
                </a:cxn>
                <a:cxn ang="0">
                  <a:pos x="5232" y="424"/>
                </a:cxn>
                <a:cxn ang="0">
                  <a:pos x="5232" y="2120"/>
                </a:cxn>
                <a:cxn ang="0">
                  <a:pos x="5232" y="2120"/>
                </a:cxn>
                <a:cxn ang="0">
                  <a:pos x="4808" y="2544"/>
                </a:cxn>
                <a:cxn ang="0">
                  <a:pos x="4808" y="2544"/>
                </a:cxn>
                <a:cxn ang="0">
                  <a:pos x="4808" y="2544"/>
                </a:cxn>
                <a:cxn ang="0">
                  <a:pos x="424" y="2544"/>
                </a:cxn>
                <a:cxn ang="0">
                  <a:pos x="424" y="2544"/>
                </a:cxn>
                <a:cxn ang="0">
                  <a:pos x="0" y="2120"/>
                </a:cxn>
                <a:cxn ang="0">
                  <a:pos x="0" y="2120"/>
                </a:cxn>
                <a:cxn ang="0">
                  <a:pos x="0" y="424"/>
                </a:cxn>
              </a:cxnLst>
              <a:rect l="0" t="0" r="r" b="b"/>
              <a:pathLst>
                <a:path w="5232" h="2544">
                  <a:moveTo>
                    <a:pt x="0" y="424"/>
                  </a:moveTo>
                  <a:cubicBezTo>
                    <a:pt x="0" y="190"/>
                    <a:pt x="190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lnTo>
                    <a:pt x="424" y="0"/>
                  </a:lnTo>
                  <a:lnTo>
                    <a:pt x="4808" y="0"/>
                  </a:lnTo>
                  <a:lnTo>
                    <a:pt x="4808" y="0"/>
                  </a:lnTo>
                  <a:cubicBezTo>
                    <a:pt x="5043" y="0"/>
                    <a:pt x="5232" y="190"/>
                    <a:pt x="5232" y="424"/>
                  </a:cubicBezTo>
                  <a:cubicBezTo>
                    <a:pt x="5232" y="424"/>
                    <a:pt x="5232" y="424"/>
                    <a:pt x="5232" y="424"/>
                  </a:cubicBezTo>
                  <a:lnTo>
                    <a:pt x="5232" y="424"/>
                  </a:lnTo>
                  <a:lnTo>
                    <a:pt x="5232" y="2120"/>
                  </a:lnTo>
                  <a:lnTo>
                    <a:pt x="5232" y="2120"/>
                  </a:lnTo>
                  <a:cubicBezTo>
                    <a:pt x="5232" y="2355"/>
                    <a:pt x="5043" y="2544"/>
                    <a:pt x="4808" y="2544"/>
                  </a:cubicBezTo>
                  <a:cubicBezTo>
                    <a:pt x="4808" y="2544"/>
                    <a:pt x="4808" y="2544"/>
                    <a:pt x="4808" y="2544"/>
                  </a:cubicBezTo>
                  <a:lnTo>
                    <a:pt x="4808" y="2544"/>
                  </a:lnTo>
                  <a:lnTo>
                    <a:pt x="424" y="2544"/>
                  </a:lnTo>
                  <a:lnTo>
                    <a:pt x="424" y="2544"/>
                  </a:lnTo>
                  <a:cubicBezTo>
                    <a:pt x="190" y="2544"/>
                    <a:pt x="0" y="2355"/>
                    <a:pt x="0" y="2120"/>
                  </a:cubicBezTo>
                  <a:cubicBezTo>
                    <a:pt x="0" y="2120"/>
                    <a:pt x="0" y="2120"/>
                    <a:pt x="0" y="2120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1372" y="3594"/>
              <a:ext cx="1025" cy="503"/>
            </a:xfrm>
            <a:custGeom>
              <a:avLst/>
              <a:gdLst/>
              <a:ahLst/>
              <a:cxnLst>
                <a:cxn ang="0">
                  <a:pos x="10" y="357"/>
                </a:cxn>
                <a:cxn ang="0">
                  <a:pos x="75" y="200"/>
                </a:cxn>
                <a:cxn ang="0">
                  <a:pos x="133" y="130"/>
                </a:cxn>
                <a:cxn ang="0">
                  <a:pos x="272" y="36"/>
                </a:cxn>
                <a:cxn ang="0">
                  <a:pos x="361" y="10"/>
                </a:cxn>
                <a:cxn ang="0">
                  <a:pos x="4921" y="10"/>
                </a:cxn>
                <a:cxn ang="0">
                  <a:pos x="5009" y="36"/>
                </a:cxn>
                <a:cxn ang="0">
                  <a:pos x="5148" y="130"/>
                </a:cxn>
                <a:cxn ang="0">
                  <a:pos x="5206" y="200"/>
                </a:cxn>
                <a:cxn ang="0">
                  <a:pos x="5270" y="357"/>
                </a:cxn>
                <a:cxn ang="0">
                  <a:pos x="5280" y="2144"/>
                </a:cxn>
                <a:cxn ang="0">
                  <a:pos x="5246" y="2316"/>
                </a:cxn>
                <a:cxn ang="0">
                  <a:pos x="5203" y="2397"/>
                </a:cxn>
                <a:cxn ang="0">
                  <a:pos x="5085" y="2515"/>
                </a:cxn>
                <a:cxn ang="0">
                  <a:pos x="5004" y="2558"/>
                </a:cxn>
                <a:cxn ang="0">
                  <a:pos x="4835" y="2592"/>
                </a:cxn>
                <a:cxn ang="0">
                  <a:pos x="357" y="2582"/>
                </a:cxn>
                <a:cxn ang="0">
                  <a:pos x="200" y="2518"/>
                </a:cxn>
                <a:cxn ang="0">
                  <a:pos x="130" y="2460"/>
                </a:cxn>
                <a:cxn ang="0">
                  <a:pos x="36" y="2321"/>
                </a:cxn>
                <a:cxn ang="0">
                  <a:pos x="10" y="2233"/>
                </a:cxn>
                <a:cxn ang="0">
                  <a:pos x="48" y="2142"/>
                </a:cxn>
                <a:cxn ang="0">
                  <a:pos x="80" y="2302"/>
                </a:cxn>
                <a:cxn ang="0">
                  <a:pos x="115" y="2366"/>
                </a:cxn>
                <a:cxn ang="0">
                  <a:pos x="227" y="2478"/>
                </a:cxn>
                <a:cxn ang="0">
                  <a:pos x="290" y="2512"/>
                </a:cxn>
                <a:cxn ang="0">
                  <a:pos x="448" y="2544"/>
                </a:cxn>
                <a:cxn ang="0">
                  <a:pos x="4911" y="2537"/>
                </a:cxn>
                <a:cxn ang="0">
                  <a:pos x="5058" y="2475"/>
                </a:cxn>
                <a:cxn ang="0">
                  <a:pos x="5114" y="2429"/>
                </a:cxn>
                <a:cxn ang="0">
                  <a:pos x="5202" y="2298"/>
                </a:cxn>
                <a:cxn ang="0">
                  <a:pos x="5224" y="2228"/>
                </a:cxn>
                <a:cxn ang="0">
                  <a:pos x="5224" y="366"/>
                </a:cxn>
                <a:cxn ang="0">
                  <a:pos x="5202" y="295"/>
                </a:cxn>
                <a:cxn ang="0">
                  <a:pos x="5114" y="164"/>
                </a:cxn>
                <a:cxn ang="0">
                  <a:pos x="5058" y="118"/>
                </a:cxn>
                <a:cxn ang="0">
                  <a:pos x="4911" y="56"/>
                </a:cxn>
                <a:cxn ang="0">
                  <a:pos x="451" y="48"/>
                </a:cxn>
                <a:cxn ang="0">
                  <a:pos x="290" y="80"/>
                </a:cxn>
                <a:cxn ang="0">
                  <a:pos x="227" y="115"/>
                </a:cxn>
                <a:cxn ang="0">
                  <a:pos x="115" y="227"/>
                </a:cxn>
                <a:cxn ang="0">
                  <a:pos x="80" y="290"/>
                </a:cxn>
                <a:cxn ang="0">
                  <a:pos x="48" y="448"/>
                </a:cxn>
              </a:cxnLst>
              <a:rect l="0" t="0" r="r" b="b"/>
              <a:pathLst>
                <a:path w="5280" h="2592">
                  <a:moveTo>
                    <a:pt x="0" y="448"/>
                  </a:moveTo>
                  <a:lnTo>
                    <a:pt x="10" y="361"/>
                  </a:lnTo>
                  <a:cubicBezTo>
                    <a:pt x="10" y="359"/>
                    <a:pt x="10" y="358"/>
                    <a:pt x="10" y="357"/>
                  </a:cubicBezTo>
                  <a:lnTo>
                    <a:pt x="34" y="277"/>
                  </a:lnTo>
                  <a:cubicBezTo>
                    <a:pt x="35" y="275"/>
                    <a:pt x="36" y="273"/>
                    <a:pt x="36" y="272"/>
                  </a:cubicBezTo>
                  <a:lnTo>
                    <a:pt x="75" y="200"/>
                  </a:lnTo>
                  <a:cubicBezTo>
                    <a:pt x="76" y="199"/>
                    <a:pt x="77" y="197"/>
                    <a:pt x="78" y="196"/>
                  </a:cubicBezTo>
                  <a:lnTo>
                    <a:pt x="130" y="133"/>
                  </a:lnTo>
                  <a:cubicBezTo>
                    <a:pt x="131" y="132"/>
                    <a:pt x="132" y="131"/>
                    <a:pt x="133" y="130"/>
                  </a:cubicBezTo>
                  <a:lnTo>
                    <a:pt x="196" y="78"/>
                  </a:lnTo>
                  <a:cubicBezTo>
                    <a:pt x="197" y="77"/>
                    <a:pt x="199" y="76"/>
                    <a:pt x="200" y="75"/>
                  </a:cubicBezTo>
                  <a:lnTo>
                    <a:pt x="272" y="36"/>
                  </a:lnTo>
                  <a:cubicBezTo>
                    <a:pt x="273" y="36"/>
                    <a:pt x="275" y="35"/>
                    <a:pt x="277" y="34"/>
                  </a:cubicBezTo>
                  <a:lnTo>
                    <a:pt x="357" y="10"/>
                  </a:lnTo>
                  <a:cubicBezTo>
                    <a:pt x="358" y="10"/>
                    <a:pt x="359" y="10"/>
                    <a:pt x="361" y="10"/>
                  </a:cubicBezTo>
                  <a:lnTo>
                    <a:pt x="446" y="1"/>
                  </a:lnTo>
                  <a:lnTo>
                    <a:pt x="4832" y="0"/>
                  </a:lnTo>
                  <a:lnTo>
                    <a:pt x="4921" y="10"/>
                  </a:lnTo>
                  <a:cubicBezTo>
                    <a:pt x="4922" y="10"/>
                    <a:pt x="4924" y="10"/>
                    <a:pt x="4925" y="11"/>
                  </a:cubicBezTo>
                  <a:lnTo>
                    <a:pt x="5004" y="35"/>
                  </a:lnTo>
                  <a:cubicBezTo>
                    <a:pt x="5006" y="35"/>
                    <a:pt x="5007" y="36"/>
                    <a:pt x="5009" y="36"/>
                  </a:cubicBezTo>
                  <a:lnTo>
                    <a:pt x="5081" y="75"/>
                  </a:lnTo>
                  <a:cubicBezTo>
                    <a:pt x="5082" y="76"/>
                    <a:pt x="5084" y="77"/>
                    <a:pt x="5085" y="78"/>
                  </a:cubicBezTo>
                  <a:lnTo>
                    <a:pt x="5148" y="130"/>
                  </a:lnTo>
                  <a:cubicBezTo>
                    <a:pt x="5149" y="131"/>
                    <a:pt x="5150" y="132"/>
                    <a:pt x="5151" y="133"/>
                  </a:cubicBezTo>
                  <a:lnTo>
                    <a:pt x="5203" y="196"/>
                  </a:lnTo>
                  <a:cubicBezTo>
                    <a:pt x="5204" y="197"/>
                    <a:pt x="5205" y="199"/>
                    <a:pt x="5206" y="200"/>
                  </a:cubicBezTo>
                  <a:lnTo>
                    <a:pt x="5245" y="272"/>
                  </a:lnTo>
                  <a:cubicBezTo>
                    <a:pt x="5245" y="273"/>
                    <a:pt x="5246" y="275"/>
                    <a:pt x="5246" y="277"/>
                  </a:cubicBezTo>
                  <a:lnTo>
                    <a:pt x="5270" y="357"/>
                  </a:lnTo>
                  <a:cubicBezTo>
                    <a:pt x="5271" y="358"/>
                    <a:pt x="5271" y="359"/>
                    <a:pt x="5271" y="361"/>
                  </a:cubicBezTo>
                  <a:lnTo>
                    <a:pt x="5280" y="446"/>
                  </a:lnTo>
                  <a:lnTo>
                    <a:pt x="5280" y="2144"/>
                  </a:lnTo>
                  <a:lnTo>
                    <a:pt x="5271" y="2233"/>
                  </a:lnTo>
                  <a:cubicBezTo>
                    <a:pt x="5271" y="2234"/>
                    <a:pt x="5271" y="2236"/>
                    <a:pt x="5270" y="2237"/>
                  </a:cubicBezTo>
                  <a:lnTo>
                    <a:pt x="5246" y="2316"/>
                  </a:lnTo>
                  <a:cubicBezTo>
                    <a:pt x="5246" y="2318"/>
                    <a:pt x="5245" y="2319"/>
                    <a:pt x="5245" y="2321"/>
                  </a:cubicBezTo>
                  <a:lnTo>
                    <a:pt x="5206" y="2393"/>
                  </a:lnTo>
                  <a:cubicBezTo>
                    <a:pt x="5205" y="2394"/>
                    <a:pt x="5204" y="2396"/>
                    <a:pt x="5203" y="2397"/>
                  </a:cubicBezTo>
                  <a:lnTo>
                    <a:pt x="5151" y="2460"/>
                  </a:lnTo>
                  <a:cubicBezTo>
                    <a:pt x="5150" y="2461"/>
                    <a:pt x="5149" y="2462"/>
                    <a:pt x="5148" y="2463"/>
                  </a:cubicBezTo>
                  <a:lnTo>
                    <a:pt x="5085" y="2515"/>
                  </a:lnTo>
                  <a:cubicBezTo>
                    <a:pt x="5084" y="2516"/>
                    <a:pt x="5082" y="2517"/>
                    <a:pt x="5081" y="2518"/>
                  </a:cubicBezTo>
                  <a:lnTo>
                    <a:pt x="5009" y="2557"/>
                  </a:lnTo>
                  <a:cubicBezTo>
                    <a:pt x="5007" y="2557"/>
                    <a:pt x="5006" y="2558"/>
                    <a:pt x="5004" y="2558"/>
                  </a:cubicBezTo>
                  <a:lnTo>
                    <a:pt x="4925" y="2582"/>
                  </a:lnTo>
                  <a:cubicBezTo>
                    <a:pt x="4924" y="2583"/>
                    <a:pt x="4922" y="2583"/>
                    <a:pt x="4921" y="2583"/>
                  </a:cubicBezTo>
                  <a:lnTo>
                    <a:pt x="4835" y="2592"/>
                  </a:lnTo>
                  <a:lnTo>
                    <a:pt x="448" y="2592"/>
                  </a:lnTo>
                  <a:lnTo>
                    <a:pt x="361" y="2583"/>
                  </a:lnTo>
                  <a:cubicBezTo>
                    <a:pt x="359" y="2583"/>
                    <a:pt x="358" y="2583"/>
                    <a:pt x="357" y="2582"/>
                  </a:cubicBezTo>
                  <a:lnTo>
                    <a:pt x="277" y="2558"/>
                  </a:lnTo>
                  <a:cubicBezTo>
                    <a:pt x="275" y="2558"/>
                    <a:pt x="273" y="2557"/>
                    <a:pt x="272" y="2557"/>
                  </a:cubicBezTo>
                  <a:lnTo>
                    <a:pt x="200" y="2518"/>
                  </a:lnTo>
                  <a:cubicBezTo>
                    <a:pt x="199" y="2517"/>
                    <a:pt x="197" y="2516"/>
                    <a:pt x="196" y="2515"/>
                  </a:cubicBezTo>
                  <a:lnTo>
                    <a:pt x="133" y="2463"/>
                  </a:lnTo>
                  <a:cubicBezTo>
                    <a:pt x="132" y="2462"/>
                    <a:pt x="131" y="2461"/>
                    <a:pt x="130" y="2460"/>
                  </a:cubicBezTo>
                  <a:lnTo>
                    <a:pt x="78" y="2397"/>
                  </a:lnTo>
                  <a:cubicBezTo>
                    <a:pt x="77" y="2396"/>
                    <a:pt x="76" y="2394"/>
                    <a:pt x="75" y="2393"/>
                  </a:cubicBezTo>
                  <a:lnTo>
                    <a:pt x="36" y="2321"/>
                  </a:lnTo>
                  <a:cubicBezTo>
                    <a:pt x="36" y="2319"/>
                    <a:pt x="35" y="2318"/>
                    <a:pt x="35" y="2316"/>
                  </a:cubicBezTo>
                  <a:lnTo>
                    <a:pt x="11" y="2237"/>
                  </a:lnTo>
                  <a:cubicBezTo>
                    <a:pt x="10" y="2236"/>
                    <a:pt x="10" y="2234"/>
                    <a:pt x="10" y="2233"/>
                  </a:cubicBezTo>
                  <a:lnTo>
                    <a:pt x="1" y="2147"/>
                  </a:lnTo>
                  <a:lnTo>
                    <a:pt x="0" y="448"/>
                  </a:lnTo>
                  <a:close/>
                  <a:moveTo>
                    <a:pt x="48" y="2142"/>
                  </a:moveTo>
                  <a:lnTo>
                    <a:pt x="57" y="2228"/>
                  </a:lnTo>
                  <a:lnTo>
                    <a:pt x="56" y="2223"/>
                  </a:lnTo>
                  <a:lnTo>
                    <a:pt x="80" y="2302"/>
                  </a:lnTo>
                  <a:lnTo>
                    <a:pt x="79" y="2298"/>
                  </a:lnTo>
                  <a:lnTo>
                    <a:pt x="118" y="2370"/>
                  </a:lnTo>
                  <a:lnTo>
                    <a:pt x="115" y="2366"/>
                  </a:lnTo>
                  <a:lnTo>
                    <a:pt x="167" y="2429"/>
                  </a:lnTo>
                  <a:lnTo>
                    <a:pt x="164" y="2426"/>
                  </a:lnTo>
                  <a:lnTo>
                    <a:pt x="227" y="2478"/>
                  </a:lnTo>
                  <a:lnTo>
                    <a:pt x="223" y="2475"/>
                  </a:lnTo>
                  <a:lnTo>
                    <a:pt x="295" y="2514"/>
                  </a:lnTo>
                  <a:lnTo>
                    <a:pt x="290" y="2512"/>
                  </a:lnTo>
                  <a:lnTo>
                    <a:pt x="370" y="2536"/>
                  </a:lnTo>
                  <a:lnTo>
                    <a:pt x="366" y="2536"/>
                  </a:lnTo>
                  <a:lnTo>
                    <a:pt x="448" y="2544"/>
                  </a:lnTo>
                  <a:lnTo>
                    <a:pt x="4830" y="2545"/>
                  </a:lnTo>
                  <a:lnTo>
                    <a:pt x="4916" y="2536"/>
                  </a:lnTo>
                  <a:lnTo>
                    <a:pt x="4911" y="2537"/>
                  </a:lnTo>
                  <a:lnTo>
                    <a:pt x="4990" y="2513"/>
                  </a:lnTo>
                  <a:lnTo>
                    <a:pt x="4986" y="2514"/>
                  </a:lnTo>
                  <a:lnTo>
                    <a:pt x="5058" y="2475"/>
                  </a:lnTo>
                  <a:lnTo>
                    <a:pt x="5054" y="2478"/>
                  </a:lnTo>
                  <a:lnTo>
                    <a:pt x="5117" y="2426"/>
                  </a:lnTo>
                  <a:lnTo>
                    <a:pt x="5114" y="2429"/>
                  </a:lnTo>
                  <a:lnTo>
                    <a:pt x="5166" y="2366"/>
                  </a:lnTo>
                  <a:lnTo>
                    <a:pt x="5163" y="2370"/>
                  </a:lnTo>
                  <a:lnTo>
                    <a:pt x="5202" y="2298"/>
                  </a:lnTo>
                  <a:lnTo>
                    <a:pt x="5201" y="2302"/>
                  </a:lnTo>
                  <a:lnTo>
                    <a:pt x="5225" y="2223"/>
                  </a:lnTo>
                  <a:lnTo>
                    <a:pt x="5224" y="2228"/>
                  </a:lnTo>
                  <a:lnTo>
                    <a:pt x="5232" y="2144"/>
                  </a:lnTo>
                  <a:lnTo>
                    <a:pt x="5233" y="451"/>
                  </a:lnTo>
                  <a:lnTo>
                    <a:pt x="5224" y="366"/>
                  </a:lnTo>
                  <a:lnTo>
                    <a:pt x="5224" y="370"/>
                  </a:lnTo>
                  <a:lnTo>
                    <a:pt x="5200" y="290"/>
                  </a:lnTo>
                  <a:lnTo>
                    <a:pt x="5202" y="295"/>
                  </a:lnTo>
                  <a:lnTo>
                    <a:pt x="5163" y="223"/>
                  </a:lnTo>
                  <a:lnTo>
                    <a:pt x="5166" y="227"/>
                  </a:lnTo>
                  <a:lnTo>
                    <a:pt x="5114" y="164"/>
                  </a:lnTo>
                  <a:lnTo>
                    <a:pt x="5117" y="167"/>
                  </a:lnTo>
                  <a:lnTo>
                    <a:pt x="5054" y="115"/>
                  </a:lnTo>
                  <a:lnTo>
                    <a:pt x="5058" y="118"/>
                  </a:lnTo>
                  <a:lnTo>
                    <a:pt x="4986" y="79"/>
                  </a:lnTo>
                  <a:lnTo>
                    <a:pt x="4990" y="80"/>
                  </a:lnTo>
                  <a:lnTo>
                    <a:pt x="4911" y="56"/>
                  </a:lnTo>
                  <a:lnTo>
                    <a:pt x="4916" y="57"/>
                  </a:lnTo>
                  <a:lnTo>
                    <a:pt x="4832" y="48"/>
                  </a:lnTo>
                  <a:lnTo>
                    <a:pt x="451" y="48"/>
                  </a:lnTo>
                  <a:lnTo>
                    <a:pt x="366" y="57"/>
                  </a:lnTo>
                  <a:lnTo>
                    <a:pt x="370" y="56"/>
                  </a:lnTo>
                  <a:lnTo>
                    <a:pt x="290" y="80"/>
                  </a:lnTo>
                  <a:lnTo>
                    <a:pt x="295" y="79"/>
                  </a:lnTo>
                  <a:lnTo>
                    <a:pt x="223" y="118"/>
                  </a:lnTo>
                  <a:lnTo>
                    <a:pt x="227" y="115"/>
                  </a:lnTo>
                  <a:lnTo>
                    <a:pt x="164" y="167"/>
                  </a:lnTo>
                  <a:lnTo>
                    <a:pt x="167" y="164"/>
                  </a:lnTo>
                  <a:lnTo>
                    <a:pt x="115" y="227"/>
                  </a:lnTo>
                  <a:lnTo>
                    <a:pt x="118" y="223"/>
                  </a:lnTo>
                  <a:lnTo>
                    <a:pt x="79" y="295"/>
                  </a:lnTo>
                  <a:lnTo>
                    <a:pt x="80" y="290"/>
                  </a:lnTo>
                  <a:lnTo>
                    <a:pt x="56" y="370"/>
                  </a:lnTo>
                  <a:lnTo>
                    <a:pt x="57" y="366"/>
                  </a:lnTo>
                  <a:lnTo>
                    <a:pt x="48" y="448"/>
                  </a:lnTo>
                  <a:lnTo>
                    <a:pt x="48" y="2142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545" y="3619"/>
              <a:ext cx="64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Copago $30.000 x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098" y="3619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2173" y="3619"/>
              <a:ext cx="1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%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1763" y="3709"/>
              <a:ext cx="31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$15.000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1524" y="3799"/>
              <a:ext cx="84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(superior al tope UF 0.5)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1598" y="3889"/>
              <a:ext cx="67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 reembolsar tope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1632" y="3979"/>
              <a:ext cx="33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UF 0.5 =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896" y="3979"/>
              <a:ext cx="8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934" y="3979"/>
              <a:ext cx="2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13.000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212" y="3813"/>
              <a:ext cx="118" cy="8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6" y="21"/>
                </a:cxn>
                <a:cxn ang="0">
                  <a:pos x="76" y="0"/>
                </a:cxn>
                <a:cxn ang="0">
                  <a:pos x="118" y="42"/>
                </a:cxn>
                <a:cxn ang="0">
                  <a:pos x="76" y="84"/>
                </a:cxn>
                <a:cxn ang="0">
                  <a:pos x="76" y="63"/>
                </a:cxn>
                <a:cxn ang="0">
                  <a:pos x="0" y="63"/>
                </a:cxn>
                <a:cxn ang="0">
                  <a:pos x="0" y="21"/>
                </a:cxn>
              </a:cxnLst>
              <a:rect l="0" t="0" r="r" b="b"/>
              <a:pathLst>
                <a:path w="118" h="84">
                  <a:moveTo>
                    <a:pt x="0" y="21"/>
                  </a:moveTo>
                  <a:lnTo>
                    <a:pt x="76" y="21"/>
                  </a:lnTo>
                  <a:lnTo>
                    <a:pt x="76" y="0"/>
                  </a:lnTo>
                  <a:lnTo>
                    <a:pt x="118" y="42"/>
                  </a:lnTo>
                  <a:lnTo>
                    <a:pt x="76" y="84"/>
                  </a:lnTo>
                  <a:lnTo>
                    <a:pt x="76" y="63"/>
                  </a:lnTo>
                  <a:lnTo>
                    <a:pt x="0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1207" y="3802"/>
              <a:ext cx="129" cy="10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81" y="28"/>
                </a:cxn>
                <a:cxn ang="0">
                  <a:pos x="76" y="32"/>
                </a:cxn>
                <a:cxn ang="0">
                  <a:pos x="76" y="0"/>
                </a:cxn>
                <a:cxn ang="0">
                  <a:pos x="129" y="53"/>
                </a:cxn>
                <a:cxn ang="0">
                  <a:pos x="76" y="106"/>
                </a:cxn>
                <a:cxn ang="0">
                  <a:pos x="76" y="74"/>
                </a:cxn>
                <a:cxn ang="0">
                  <a:pos x="81" y="79"/>
                </a:cxn>
                <a:cxn ang="0">
                  <a:pos x="0" y="79"/>
                </a:cxn>
                <a:cxn ang="0">
                  <a:pos x="0" y="28"/>
                </a:cxn>
                <a:cxn ang="0">
                  <a:pos x="10" y="74"/>
                </a:cxn>
                <a:cxn ang="0">
                  <a:pos x="5" y="69"/>
                </a:cxn>
                <a:cxn ang="0">
                  <a:pos x="86" y="69"/>
                </a:cxn>
                <a:cxn ang="0">
                  <a:pos x="86" y="95"/>
                </a:cxn>
                <a:cxn ang="0">
                  <a:pos x="78" y="92"/>
                </a:cxn>
                <a:cxn ang="0">
                  <a:pos x="120" y="50"/>
                </a:cxn>
                <a:cxn ang="0">
                  <a:pos x="120" y="56"/>
                </a:cxn>
                <a:cxn ang="0">
                  <a:pos x="78" y="15"/>
                </a:cxn>
                <a:cxn ang="0">
                  <a:pos x="86" y="11"/>
                </a:cxn>
                <a:cxn ang="0">
                  <a:pos x="86" y="37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0" y="74"/>
                </a:cxn>
              </a:cxnLst>
              <a:rect l="0" t="0" r="r" b="b"/>
              <a:pathLst>
                <a:path w="129" h="106">
                  <a:moveTo>
                    <a:pt x="0" y="28"/>
                  </a:moveTo>
                  <a:lnTo>
                    <a:pt x="81" y="28"/>
                  </a:lnTo>
                  <a:lnTo>
                    <a:pt x="76" y="32"/>
                  </a:lnTo>
                  <a:lnTo>
                    <a:pt x="76" y="0"/>
                  </a:lnTo>
                  <a:lnTo>
                    <a:pt x="129" y="53"/>
                  </a:lnTo>
                  <a:lnTo>
                    <a:pt x="76" y="106"/>
                  </a:lnTo>
                  <a:lnTo>
                    <a:pt x="76" y="74"/>
                  </a:lnTo>
                  <a:lnTo>
                    <a:pt x="81" y="79"/>
                  </a:lnTo>
                  <a:lnTo>
                    <a:pt x="0" y="79"/>
                  </a:lnTo>
                  <a:lnTo>
                    <a:pt x="0" y="28"/>
                  </a:lnTo>
                  <a:close/>
                  <a:moveTo>
                    <a:pt x="10" y="74"/>
                  </a:moveTo>
                  <a:lnTo>
                    <a:pt x="5" y="69"/>
                  </a:lnTo>
                  <a:lnTo>
                    <a:pt x="86" y="69"/>
                  </a:lnTo>
                  <a:lnTo>
                    <a:pt x="86" y="95"/>
                  </a:lnTo>
                  <a:lnTo>
                    <a:pt x="78" y="92"/>
                  </a:lnTo>
                  <a:lnTo>
                    <a:pt x="120" y="50"/>
                  </a:lnTo>
                  <a:lnTo>
                    <a:pt x="120" y="56"/>
                  </a:lnTo>
                  <a:lnTo>
                    <a:pt x="78" y="15"/>
                  </a:lnTo>
                  <a:lnTo>
                    <a:pt x="86" y="11"/>
                  </a:lnTo>
                  <a:lnTo>
                    <a:pt x="86" y="37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581" y="3599"/>
              <a:ext cx="1019" cy="49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24" y="0"/>
                </a:cxn>
                <a:cxn ang="0">
                  <a:pos x="424" y="0"/>
                </a:cxn>
                <a:cxn ang="0">
                  <a:pos x="424" y="0"/>
                </a:cxn>
                <a:cxn ang="0">
                  <a:pos x="4824" y="0"/>
                </a:cxn>
                <a:cxn ang="0">
                  <a:pos x="4824" y="0"/>
                </a:cxn>
                <a:cxn ang="0">
                  <a:pos x="5248" y="424"/>
                </a:cxn>
                <a:cxn ang="0">
                  <a:pos x="5248" y="424"/>
                </a:cxn>
                <a:cxn ang="0">
                  <a:pos x="5248" y="424"/>
                </a:cxn>
                <a:cxn ang="0">
                  <a:pos x="5248" y="2120"/>
                </a:cxn>
                <a:cxn ang="0">
                  <a:pos x="5248" y="2120"/>
                </a:cxn>
                <a:cxn ang="0">
                  <a:pos x="4824" y="2544"/>
                </a:cxn>
                <a:cxn ang="0">
                  <a:pos x="4824" y="2544"/>
                </a:cxn>
                <a:cxn ang="0">
                  <a:pos x="4824" y="2544"/>
                </a:cxn>
                <a:cxn ang="0">
                  <a:pos x="424" y="2544"/>
                </a:cxn>
                <a:cxn ang="0">
                  <a:pos x="424" y="2544"/>
                </a:cxn>
                <a:cxn ang="0">
                  <a:pos x="0" y="2120"/>
                </a:cxn>
                <a:cxn ang="0">
                  <a:pos x="0" y="2120"/>
                </a:cxn>
                <a:cxn ang="0">
                  <a:pos x="0" y="424"/>
                </a:cxn>
              </a:cxnLst>
              <a:rect l="0" t="0" r="r" b="b"/>
              <a:pathLst>
                <a:path w="5248" h="2544">
                  <a:moveTo>
                    <a:pt x="0" y="424"/>
                  </a:moveTo>
                  <a:cubicBezTo>
                    <a:pt x="0" y="190"/>
                    <a:pt x="190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lnTo>
                    <a:pt x="424" y="0"/>
                  </a:lnTo>
                  <a:lnTo>
                    <a:pt x="4824" y="0"/>
                  </a:lnTo>
                  <a:lnTo>
                    <a:pt x="4824" y="0"/>
                  </a:lnTo>
                  <a:cubicBezTo>
                    <a:pt x="5059" y="0"/>
                    <a:pt x="5248" y="190"/>
                    <a:pt x="5248" y="424"/>
                  </a:cubicBezTo>
                  <a:cubicBezTo>
                    <a:pt x="5248" y="424"/>
                    <a:pt x="5248" y="424"/>
                    <a:pt x="5248" y="424"/>
                  </a:cubicBezTo>
                  <a:lnTo>
                    <a:pt x="5248" y="424"/>
                  </a:lnTo>
                  <a:lnTo>
                    <a:pt x="5248" y="2120"/>
                  </a:lnTo>
                  <a:lnTo>
                    <a:pt x="5248" y="2120"/>
                  </a:lnTo>
                  <a:cubicBezTo>
                    <a:pt x="5248" y="2355"/>
                    <a:pt x="5059" y="2544"/>
                    <a:pt x="4824" y="2544"/>
                  </a:cubicBezTo>
                  <a:cubicBezTo>
                    <a:pt x="4824" y="2544"/>
                    <a:pt x="4824" y="2544"/>
                    <a:pt x="4824" y="2544"/>
                  </a:cubicBezTo>
                  <a:lnTo>
                    <a:pt x="4824" y="2544"/>
                  </a:lnTo>
                  <a:lnTo>
                    <a:pt x="424" y="2544"/>
                  </a:lnTo>
                  <a:lnTo>
                    <a:pt x="424" y="2544"/>
                  </a:lnTo>
                  <a:cubicBezTo>
                    <a:pt x="190" y="2544"/>
                    <a:pt x="0" y="2355"/>
                    <a:pt x="0" y="2120"/>
                  </a:cubicBezTo>
                  <a:cubicBezTo>
                    <a:pt x="0" y="2120"/>
                    <a:pt x="0" y="2120"/>
                    <a:pt x="0" y="2120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73" name="Freeform 49"/>
            <p:cNvSpPr>
              <a:spLocks noEditPoints="1"/>
            </p:cNvSpPr>
            <p:nvPr/>
          </p:nvSpPr>
          <p:spPr bwMode="auto">
            <a:xfrm>
              <a:off x="2577" y="3594"/>
              <a:ext cx="1027" cy="503"/>
            </a:xfrm>
            <a:custGeom>
              <a:avLst/>
              <a:gdLst/>
              <a:ahLst/>
              <a:cxnLst>
                <a:cxn ang="0">
                  <a:pos x="10" y="357"/>
                </a:cxn>
                <a:cxn ang="0">
                  <a:pos x="75" y="200"/>
                </a:cxn>
                <a:cxn ang="0">
                  <a:pos x="133" y="130"/>
                </a:cxn>
                <a:cxn ang="0">
                  <a:pos x="272" y="36"/>
                </a:cxn>
                <a:cxn ang="0">
                  <a:pos x="361" y="10"/>
                </a:cxn>
                <a:cxn ang="0">
                  <a:pos x="4937" y="10"/>
                </a:cxn>
                <a:cxn ang="0">
                  <a:pos x="5025" y="36"/>
                </a:cxn>
                <a:cxn ang="0">
                  <a:pos x="5164" y="130"/>
                </a:cxn>
                <a:cxn ang="0">
                  <a:pos x="5222" y="200"/>
                </a:cxn>
                <a:cxn ang="0">
                  <a:pos x="5286" y="357"/>
                </a:cxn>
                <a:cxn ang="0">
                  <a:pos x="5296" y="2144"/>
                </a:cxn>
                <a:cxn ang="0">
                  <a:pos x="5262" y="2316"/>
                </a:cxn>
                <a:cxn ang="0">
                  <a:pos x="5219" y="2397"/>
                </a:cxn>
                <a:cxn ang="0">
                  <a:pos x="5101" y="2515"/>
                </a:cxn>
                <a:cxn ang="0">
                  <a:pos x="5020" y="2558"/>
                </a:cxn>
                <a:cxn ang="0">
                  <a:pos x="4851" y="2592"/>
                </a:cxn>
                <a:cxn ang="0">
                  <a:pos x="357" y="2582"/>
                </a:cxn>
                <a:cxn ang="0">
                  <a:pos x="200" y="2518"/>
                </a:cxn>
                <a:cxn ang="0">
                  <a:pos x="130" y="2460"/>
                </a:cxn>
                <a:cxn ang="0">
                  <a:pos x="36" y="2321"/>
                </a:cxn>
                <a:cxn ang="0">
                  <a:pos x="10" y="2233"/>
                </a:cxn>
                <a:cxn ang="0">
                  <a:pos x="48" y="2142"/>
                </a:cxn>
                <a:cxn ang="0">
                  <a:pos x="80" y="2302"/>
                </a:cxn>
                <a:cxn ang="0">
                  <a:pos x="115" y="2366"/>
                </a:cxn>
                <a:cxn ang="0">
                  <a:pos x="227" y="2478"/>
                </a:cxn>
                <a:cxn ang="0">
                  <a:pos x="290" y="2512"/>
                </a:cxn>
                <a:cxn ang="0">
                  <a:pos x="448" y="2544"/>
                </a:cxn>
                <a:cxn ang="0">
                  <a:pos x="4927" y="2537"/>
                </a:cxn>
                <a:cxn ang="0">
                  <a:pos x="5074" y="2475"/>
                </a:cxn>
                <a:cxn ang="0">
                  <a:pos x="5130" y="2429"/>
                </a:cxn>
                <a:cxn ang="0">
                  <a:pos x="5218" y="2298"/>
                </a:cxn>
                <a:cxn ang="0">
                  <a:pos x="5240" y="2228"/>
                </a:cxn>
                <a:cxn ang="0">
                  <a:pos x="5240" y="366"/>
                </a:cxn>
                <a:cxn ang="0">
                  <a:pos x="5218" y="295"/>
                </a:cxn>
                <a:cxn ang="0">
                  <a:pos x="5130" y="164"/>
                </a:cxn>
                <a:cxn ang="0">
                  <a:pos x="5074" y="118"/>
                </a:cxn>
                <a:cxn ang="0">
                  <a:pos x="4927" y="56"/>
                </a:cxn>
                <a:cxn ang="0">
                  <a:pos x="451" y="48"/>
                </a:cxn>
                <a:cxn ang="0">
                  <a:pos x="290" y="80"/>
                </a:cxn>
                <a:cxn ang="0">
                  <a:pos x="227" y="115"/>
                </a:cxn>
                <a:cxn ang="0">
                  <a:pos x="115" y="227"/>
                </a:cxn>
                <a:cxn ang="0">
                  <a:pos x="80" y="290"/>
                </a:cxn>
                <a:cxn ang="0">
                  <a:pos x="48" y="448"/>
                </a:cxn>
              </a:cxnLst>
              <a:rect l="0" t="0" r="r" b="b"/>
              <a:pathLst>
                <a:path w="5296" h="2592">
                  <a:moveTo>
                    <a:pt x="0" y="448"/>
                  </a:moveTo>
                  <a:lnTo>
                    <a:pt x="10" y="361"/>
                  </a:lnTo>
                  <a:cubicBezTo>
                    <a:pt x="10" y="359"/>
                    <a:pt x="10" y="358"/>
                    <a:pt x="10" y="357"/>
                  </a:cubicBezTo>
                  <a:lnTo>
                    <a:pt x="34" y="277"/>
                  </a:lnTo>
                  <a:cubicBezTo>
                    <a:pt x="35" y="275"/>
                    <a:pt x="36" y="273"/>
                    <a:pt x="36" y="272"/>
                  </a:cubicBezTo>
                  <a:lnTo>
                    <a:pt x="75" y="200"/>
                  </a:lnTo>
                  <a:cubicBezTo>
                    <a:pt x="76" y="199"/>
                    <a:pt x="77" y="197"/>
                    <a:pt x="78" y="196"/>
                  </a:cubicBezTo>
                  <a:lnTo>
                    <a:pt x="130" y="133"/>
                  </a:lnTo>
                  <a:cubicBezTo>
                    <a:pt x="131" y="132"/>
                    <a:pt x="132" y="131"/>
                    <a:pt x="133" y="130"/>
                  </a:cubicBezTo>
                  <a:lnTo>
                    <a:pt x="196" y="78"/>
                  </a:lnTo>
                  <a:cubicBezTo>
                    <a:pt x="197" y="77"/>
                    <a:pt x="199" y="76"/>
                    <a:pt x="200" y="75"/>
                  </a:cubicBezTo>
                  <a:lnTo>
                    <a:pt x="272" y="36"/>
                  </a:lnTo>
                  <a:cubicBezTo>
                    <a:pt x="273" y="36"/>
                    <a:pt x="275" y="35"/>
                    <a:pt x="277" y="34"/>
                  </a:cubicBezTo>
                  <a:lnTo>
                    <a:pt x="357" y="10"/>
                  </a:lnTo>
                  <a:cubicBezTo>
                    <a:pt x="358" y="10"/>
                    <a:pt x="359" y="10"/>
                    <a:pt x="361" y="10"/>
                  </a:cubicBezTo>
                  <a:lnTo>
                    <a:pt x="446" y="1"/>
                  </a:lnTo>
                  <a:lnTo>
                    <a:pt x="4848" y="0"/>
                  </a:lnTo>
                  <a:lnTo>
                    <a:pt x="4937" y="10"/>
                  </a:lnTo>
                  <a:cubicBezTo>
                    <a:pt x="4938" y="10"/>
                    <a:pt x="4940" y="10"/>
                    <a:pt x="4941" y="11"/>
                  </a:cubicBezTo>
                  <a:lnTo>
                    <a:pt x="5020" y="35"/>
                  </a:lnTo>
                  <a:cubicBezTo>
                    <a:pt x="5022" y="35"/>
                    <a:pt x="5023" y="36"/>
                    <a:pt x="5025" y="36"/>
                  </a:cubicBezTo>
                  <a:lnTo>
                    <a:pt x="5097" y="75"/>
                  </a:lnTo>
                  <a:cubicBezTo>
                    <a:pt x="5098" y="76"/>
                    <a:pt x="5100" y="77"/>
                    <a:pt x="5101" y="78"/>
                  </a:cubicBezTo>
                  <a:lnTo>
                    <a:pt x="5164" y="130"/>
                  </a:lnTo>
                  <a:cubicBezTo>
                    <a:pt x="5165" y="131"/>
                    <a:pt x="5166" y="132"/>
                    <a:pt x="5167" y="133"/>
                  </a:cubicBezTo>
                  <a:lnTo>
                    <a:pt x="5219" y="196"/>
                  </a:lnTo>
                  <a:cubicBezTo>
                    <a:pt x="5220" y="197"/>
                    <a:pt x="5221" y="199"/>
                    <a:pt x="5222" y="200"/>
                  </a:cubicBezTo>
                  <a:lnTo>
                    <a:pt x="5261" y="272"/>
                  </a:lnTo>
                  <a:cubicBezTo>
                    <a:pt x="5261" y="273"/>
                    <a:pt x="5262" y="275"/>
                    <a:pt x="5262" y="277"/>
                  </a:cubicBezTo>
                  <a:lnTo>
                    <a:pt x="5286" y="357"/>
                  </a:lnTo>
                  <a:cubicBezTo>
                    <a:pt x="5287" y="358"/>
                    <a:pt x="5287" y="359"/>
                    <a:pt x="5287" y="361"/>
                  </a:cubicBezTo>
                  <a:lnTo>
                    <a:pt x="5296" y="446"/>
                  </a:lnTo>
                  <a:lnTo>
                    <a:pt x="5296" y="2144"/>
                  </a:lnTo>
                  <a:lnTo>
                    <a:pt x="5287" y="2233"/>
                  </a:lnTo>
                  <a:cubicBezTo>
                    <a:pt x="5287" y="2234"/>
                    <a:pt x="5287" y="2236"/>
                    <a:pt x="5286" y="2237"/>
                  </a:cubicBezTo>
                  <a:lnTo>
                    <a:pt x="5262" y="2316"/>
                  </a:lnTo>
                  <a:cubicBezTo>
                    <a:pt x="5262" y="2318"/>
                    <a:pt x="5261" y="2319"/>
                    <a:pt x="5261" y="2321"/>
                  </a:cubicBezTo>
                  <a:lnTo>
                    <a:pt x="5222" y="2393"/>
                  </a:lnTo>
                  <a:cubicBezTo>
                    <a:pt x="5221" y="2394"/>
                    <a:pt x="5220" y="2396"/>
                    <a:pt x="5219" y="2397"/>
                  </a:cubicBezTo>
                  <a:lnTo>
                    <a:pt x="5167" y="2460"/>
                  </a:lnTo>
                  <a:cubicBezTo>
                    <a:pt x="5166" y="2461"/>
                    <a:pt x="5165" y="2462"/>
                    <a:pt x="5164" y="2463"/>
                  </a:cubicBezTo>
                  <a:lnTo>
                    <a:pt x="5101" y="2515"/>
                  </a:lnTo>
                  <a:cubicBezTo>
                    <a:pt x="5100" y="2516"/>
                    <a:pt x="5098" y="2517"/>
                    <a:pt x="5097" y="2518"/>
                  </a:cubicBezTo>
                  <a:lnTo>
                    <a:pt x="5025" y="2557"/>
                  </a:lnTo>
                  <a:cubicBezTo>
                    <a:pt x="5023" y="2557"/>
                    <a:pt x="5022" y="2558"/>
                    <a:pt x="5020" y="2558"/>
                  </a:cubicBezTo>
                  <a:lnTo>
                    <a:pt x="4941" y="2582"/>
                  </a:lnTo>
                  <a:cubicBezTo>
                    <a:pt x="4940" y="2583"/>
                    <a:pt x="4938" y="2583"/>
                    <a:pt x="4937" y="2583"/>
                  </a:cubicBezTo>
                  <a:lnTo>
                    <a:pt x="4851" y="2592"/>
                  </a:lnTo>
                  <a:lnTo>
                    <a:pt x="448" y="2592"/>
                  </a:lnTo>
                  <a:lnTo>
                    <a:pt x="361" y="2583"/>
                  </a:lnTo>
                  <a:cubicBezTo>
                    <a:pt x="359" y="2583"/>
                    <a:pt x="358" y="2583"/>
                    <a:pt x="357" y="2582"/>
                  </a:cubicBezTo>
                  <a:lnTo>
                    <a:pt x="277" y="2558"/>
                  </a:lnTo>
                  <a:cubicBezTo>
                    <a:pt x="275" y="2558"/>
                    <a:pt x="273" y="2557"/>
                    <a:pt x="272" y="2557"/>
                  </a:cubicBezTo>
                  <a:lnTo>
                    <a:pt x="200" y="2518"/>
                  </a:lnTo>
                  <a:cubicBezTo>
                    <a:pt x="199" y="2517"/>
                    <a:pt x="197" y="2516"/>
                    <a:pt x="196" y="2515"/>
                  </a:cubicBezTo>
                  <a:lnTo>
                    <a:pt x="133" y="2463"/>
                  </a:lnTo>
                  <a:cubicBezTo>
                    <a:pt x="132" y="2462"/>
                    <a:pt x="131" y="2461"/>
                    <a:pt x="130" y="2460"/>
                  </a:cubicBezTo>
                  <a:lnTo>
                    <a:pt x="78" y="2397"/>
                  </a:lnTo>
                  <a:cubicBezTo>
                    <a:pt x="77" y="2396"/>
                    <a:pt x="76" y="2394"/>
                    <a:pt x="75" y="2393"/>
                  </a:cubicBezTo>
                  <a:lnTo>
                    <a:pt x="36" y="2321"/>
                  </a:lnTo>
                  <a:cubicBezTo>
                    <a:pt x="36" y="2319"/>
                    <a:pt x="35" y="2318"/>
                    <a:pt x="35" y="2316"/>
                  </a:cubicBezTo>
                  <a:lnTo>
                    <a:pt x="11" y="2237"/>
                  </a:lnTo>
                  <a:cubicBezTo>
                    <a:pt x="10" y="2236"/>
                    <a:pt x="10" y="2234"/>
                    <a:pt x="10" y="2233"/>
                  </a:cubicBezTo>
                  <a:lnTo>
                    <a:pt x="1" y="2147"/>
                  </a:lnTo>
                  <a:lnTo>
                    <a:pt x="0" y="448"/>
                  </a:lnTo>
                  <a:close/>
                  <a:moveTo>
                    <a:pt x="48" y="2142"/>
                  </a:moveTo>
                  <a:lnTo>
                    <a:pt x="57" y="2228"/>
                  </a:lnTo>
                  <a:lnTo>
                    <a:pt x="56" y="2223"/>
                  </a:lnTo>
                  <a:lnTo>
                    <a:pt x="80" y="2302"/>
                  </a:lnTo>
                  <a:lnTo>
                    <a:pt x="79" y="2298"/>
                  </a:lnTo>
                  <a:lnTo>
                    <a:pt x="118" y="2370"/>
                  </a:lnTo>
                  <a:lnTo>
                    <a:pt x="115" y="2366"/>
                  </a:lnTo>
                  <a:lnTo>
                    <a:pt x="167" y="2429"/>
                  </a:lnTo>
                  <a:lnTo>
                    <a:pt x="164" y="2426"/>
                  </a:lnTo>
                  <a:lnTo>
                    <a:pt x="227" y="2478"/>
                  </a:lnTo>
                  <a:lnTo>
                    <a:pt x="223" y="2475"/>
                  </a:lnTo>
                  <a:lnTo>
                    <a:pt x="295" y="2514"/>
                  </a:lnTo>
                  <a:lnTo>
                    <a:pt x="290" y="2512"/>
                  </a:lnTo>
                  <a:lnTo>
                    <a:pt x="370" y="2536"/>
                  </a:lnTo>
                  <a:lnTo>
                    <a:pt x="366" y="2536"/>
                  </a:lnTo>
                  <a:lnTo>
                    <a:pt x="448" y="2544"/>
                  </a:lnTo>
                  <a:lnTo>
                    <a:pt x="4846" y="2545"/>
                  </a:lnTo>
                  <a:lnTo>
                    <a:pt x="4932" y="2536"/>
                  </a:lnTo>
                  <a:lnTo>
                    <a:pt x="4927" y="2537"/>
                  </a:lnTo>
                  <a:lnTo>
                    <a:pt x="5006" y="2513"/>
                  </a:lnTo>
                  <a:lnTo>
                    <a:pt x="5002" y="2514"/>
                  </a:lnTo>
                  <a:lnTo>
                    <a:pt x="5074" y="2475"/>
                  </a:lnTo>
                  <a:lnTo>
                    <a:pt x="5070" y="2478"/>
                  </a:lnTo>
                  <a:lnTo>
                    <a:pt x="5133" y="2426"/>
                  </a:lnTo>
                  <a:lnTo>
                    <a:pt x="5130" y="2429"/>
                  </a:lnTo>
                  <a:lnTo>
                    <a:pt x="5182" y="2366"/>
                  </a:lnTo>
                  <a:lnTo>
                    <a:pt x="5179" y="2370"/>
                  </a:lnTo>
                  <a:lnTo>
                    <a:pt x="5218" y="2298"/>
                  </a:lnTo>
                  <a:lnTo>
                    <a:pt x="5216" y="2302"/>
                  </a:lnTo>
                  <a:lnTo>
                    <a:pt x="5240" y="2223"/>
                  </a:lnTo>
                  <a:lnTo>
                    <a:pt x="5240" y="2228"/>
                  </a:lnTo>
                  <a:lnTo>
                    <a:pt x="5248" y="2144"/>
                  </a:lnTo>
                  <a:lnTo>
                    <a:pt x="5249" y="451"/>
                  </a:lnTo>
                  <a:lnTo>
                    <a:pt x="5240" y="366"/>
                  </a:lnTo>
                  <a:lnTo>
                    <a:pt x="5240" y="370"/>
                  </a:lnTo>
                  <a:lnTo>
                    <a:pt x="5216" y="290"/>
                  </a:lnTo>
                  <a:lnTo>
                    <a:pt x="5218" y="295"/>
                  </a:lnTo>
                  <a:lnTo>
                    <a:pt x="5179" y="223"/>
                  </a:lnTo>
                  <a:lnTo>
                    <a:pt x="5182" y="227"/>
                  </a:lnTo>
                  <a:lnTo>
                    <a:pt x="5130" y="164"/>
                  </a:lnTo>
                  <a:lnTo>
                    <a:pt x="5133" y="167"/>
                  </a:lnTo>
                  <a:lnTo>
                    <a:pt x="5070" y="115"/>
                  </a:lnTo>
                  <a:lnTo>
                    <a:pt x="5074" y="118"/>
                  </a:lnTo>
                  <a:lnTo>
                    <a:pt x="5002" y="79"/>
                  </a:lnTo>
                  <a:lnTo>
                    <a:pt x="5006" y="80"/>
                  </a:lnTo>
                  <a:lnTo>
                    <a:pt x="4927" y="56"/>
                  </a:lnTo>
                  <a:lnTo>
                    <a:pt x="4932" y="57"/>
                  </a:lnTo>
                  <a:lnTo>
                    <a:pt x="4848" y="48"/>
                  </a:lnTo>
                  <a:lnTo>
                    <a:pt x="451" y="48"/>
                  </a:lnTo>
                  <a:lnTo>
                    <a:pt x="366" y="57"/>
                  </a:lnTo>
                  <a:lnTo>
                    <a:pt x="370" y="56"/>
                  </a:lnTo>
                  <a:lnTo>
                    <a:pt x="290" y="80"/>
                  </a:lnTo>
                  <a:lnTo>
                    <a:pt x="295" y="79"/>
                  </a:lnTo>
                  <a:lnTo>
                    <a:pt x="223" y="118"/>
                  </a:lnTo>
                  <a:lnTo>
                    <a:pt x="227" y="115"/>
                  </a:lnTo>
                  <a:lnTo>
                    <a:pt x="164" y="167"/>
                  </a:lnTo>
                  <a:lnTo>
                    <a:pt x="167" y="164"/>
                  </a:lnTo>
                  <a:lnTo>
                    <a:pt x="115" y="227"/>
                  </a:lnTo>
                  <a:lnTo>
                    <a:pt x="118" y="223"/>
                  </a:lnTo>
                  <a:lnTo>
                    <a:pt x="79" y="295"/>
                  </a:lnTo>
                  <a:lnTo>
                    <a:pt x="80" y="290"/>
                  </a:lnTo>
                  <a:lnTo>
                    <a:pt x="56" y="370"/>
                  </a:lnTo>
                  <a:lnTo>
                    <a:pt x="57" y="366"/>
                  </a:lnTo>
                  <a:lnTo>
                    <a:pt x="48" y="448"/>
                  </a:lnTo>
                  <a:lnTo>
                    <a:pt x="48" y="2142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2683" y="3649"/>
              <a:ext cx="79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Deducible no consumido,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376" y="3649"/>
              <a:ext cx="16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UF 1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2758" y="3727"/>
              <a:ext cx="67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1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1º Reembolso = $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379" y="3727"/>
              <a:ext cx="9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1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2720" y="3829"/>
              <a:ext cx="549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1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Deducible  = $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220" y="3829"/>
              <a:ext cx="25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13.000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442" y="3813"/>
              <a:ext cx="118" cy="8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6" y="21"/>
                </a:cxn>
                <a:cxn ang="0">
                  <a:pos x="76" y="0"/>
                </a:cxn>
                <a:cxn ang="0">
                  <a:pos x="118" y="42"/>
                </a:cxn>
                <a:cxn ang="0">
                  <a:pos x="76" y="84"/>
                </a:cxn>
                <a:cxn ang="0">
                  <a:pos x="76" y="63"/>
                </a:cxn>
                <a:cxn ang="0">
                  <a:pos x="0" y="63"/>
                </a:cxn>
                <a:cxn ang="0">
                  <a:pos x="0" y="21"/>
                </a:cxn>
              </a:cxnLst>
              <a:rect l="0" t="0" r="r" b="b"/>
              <a:pathLst>
                <a:path w="118" h="84">
                  <a:moveTo>
                    <a:pt x="0" y="21"/>
                  </a:moveTo>
                  <a:lnTo>
                    <a:pt x="76" y="21"/>
                  </a:lnTo>
                  <a:lnTo>
                    <a:pt x="76" y="0"/>
                  </a:lnTo>
                  <a:lnTo>
                    <a:pt x="118" y="42"/>
                  </a:lnTo>
                  <a:lnTo>
                    <a:pt x="76" y="84"/>
                  </a:lnTo>
                  <a:lnTo>
                    <a:pt x="76" y="63"/>
                  </a:lnTo>
                  <a:lnTo>
                    <a:pt x="0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2437" y="3802"/>
              <a:ext cx="129" cy="10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81" y="28"/>
                </a:cxn>
                <a:cxn ang="0">
                  <a:pos x="76" y="32"/>
                </a:cxn>
                <a:cxn ang="0">
                  <a:pos x="76" y="0"/>
                </a:cxn>
                <a:cxn ang="0">
                  <a:pos x="129" y="53"/>
                </a:cxn>
                <a:cxn ang="0">
                  <a:pos x="76" y="106"/>
                </a:cxn>
                <a:cxn ang="0">
                  <a:pos x="76" y="74"/>
                </a:cxn>
                <a:cxn ang="0">
                  <a:pos x="81" y="79"/>
                </a:cxn>
                <a:cxn ang="0">
                  <a:pos x="0" y="79"/>
                </a:cxn>
                <a:cxn ang="0">
                  <a:pos x="0" y="28"/>
                </a:cxn>
                <a:cxn ang="0">
                  <a:pos x="9" y="74"/>
                </a:cxn>
                <a:cxn ang="0">
                  <a:pos x="5" y="69"/>
                </a:cxn>
                <a:cxn ang="0">
                  <a:pos x="85" y="69"/>
                </a:cxn>
                <a:cxn ang="0">
                  <a:pos x="85" y="95"/>
                </a:cxn>
                <a:cxn ang="0">
                  <a:pos x="77" y="92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77" y="15"/>
                </a:cxn>
                <a:cxn ang="0">
                  <a:pos x="85" y="11"/>
                </a:cxn>
                <a:cxn ang="0">
                  <a:pos x="85" y="37"/>
                </a:cxn>
                <a:cxn ang="0">
                  <a:pos x="5" y="37"/>
                </a:cxn>
                <a:cxn ang="0">
                  <a:pos x="9" y="32"/>
                </a:cxn>
                <a:cxn ang="0">
                  <a:pos x="9" y="74"/>
                </a:cxn>
              </a:cxnLst>
              <a:rect l="0" t="0" r="r" b="b"/>
              <a:pathLst>
                <a:path w="129" h="106">
                  <a:moveTo>
                    <a:pt x="0" y="28"/>
                  </a:moveTo>
                  <a:lnTo>
                    <a:pt x="81" y="28"/>
                  </a:lnTo>
                  <a:lnTo>
                    <a:pt x="76" y="32"/>
                  </a:lnTo>
                  <a:lnTo>
                    <a:pt x="76" y="0"/>
                  </a:lnTo>
                  <a:lnTo>
                    <a:pt x="129" y="53"/>
                  </a:lnTo>
                  <a:lnTo>
                    <a:pt x="76" y="106"/>
                  </a:lnTo>
                  <a:lnTo>
                    <a:pt x="76" y="74"/>
                  </a:lnTo>
                  <a:lnTo>
                    <a:pt x="81" y="79"/>
                  </a:lnTo>
                  <a:lnTo>
                    <a:pt x="0" y="79"/>
                  </a:lnTo>
                  <a:lnTo>
                    <a:pt x="0" y="28"/>
                  </a:lnTo>
                  <a:close/>
                  <a:moveTo>
                    <a:pt x="9" y="74"/>
                  </a:moveTo>
                  <a:lnTo>
                    <a:pt x="5" y="69"/>
                  </a:lnTo>
                  <a:lnTo>
                    <a:pt x="85" y="69"/>
                  </a:lnTo>
                  <a:lnTo>
                    <a:pt x="85" y="95"/>
                  </a:lnTo>
                  <a:lnTo>
                    <a:pt x="77" y="92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77" y="15"/>
                  </a:lnTo>
                  <a:lnTo>
                    <a:pt x="85" y="11"/>
                  </a:lnTo>
                  <a:lnTo>
                    <a:pt x="85" y="37"/>
                  </a:lnTo>
                  <a:lnTo>
                    <a:pt x="5" y="37"/>
                  </a:lnTo>
                  <a:lnTo>
                    <a:pt x="9" y="32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7566132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COMPLEMENTARIO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3894729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Coberturas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4" y="1390128"/>
            <a:ext cx="8439151" cy="43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7566132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COMPLEMENTARIO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3894729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Coberturas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6" y="1366837"/>
            <a:ext cx="8452970" cy="46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3894729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Principales Exclusiones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60475" y="1333500"/>
            <a:ext cx="63976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Tratamientos, visitas médicas, exámenes, medicamentos, remedios o vacunas para el solo efecto preventivo.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Hospitalizaciones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para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fines de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reposo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o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psiquiátricos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curas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de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reposo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cuidado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sanitario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período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de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cuarentena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o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aislamientos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  <a:endParaRPr lang="es-CL" sz="12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Para las nuevas incorporaciones: Cualquier enfermedad diagnosticada con anticipación a la incorporación a este seguro o enfermedades que estén siendo sometidas a un proceso de estudio de diagnóstico al momento de suscribir o incorporarse al seguro de salud (preexistencias).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Tratamientos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por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adicción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a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drogas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o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alcoholismo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Síndrome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de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Inmunodeficiencia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Adquirida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(SIDA).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Cirugía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de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reducción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mamaria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,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aunque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sean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para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 fines </a:t>
            </a:r>
            <a:r>
              <a:rPr lang="en-US" altLang="zh-CN" sz="1200" dirty="0" err="1" smtClean="0">
                <a:solidFill>
                  <a:schemeClr val="bg2"/>
                </a:solidFill>
                <a:latin typeface="Calibri" pitchFamily="34" charset="0"/>
              </a:rPr>
              <a:t>terapéuticos</a:t>
            </a:r>
            <a:r>
              <a:rPr lang="en-US" altLang="zh-CN" sz="12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Los tratamientos estéticos plásticos, dentales, ortopédicos y otros tratamientos que sean para fines de embellecimiento o para corregir malformaciones producidas por enfermedades o accidentes anteriores a la fecha de vigencia de este contrato.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Cirugía plástica o cosmética, a menos que sea necesitada por una lesión accidental que ocurra mientras el asegurado se encuentre amparado por la póliza y que se encuentre especificada en las Condiciones Particulares de la póliza contratada.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Lesión, enfermedad o tratamiento causado por ingestión voluntaria de somníferos, barbitúricos, drogas y demás sustancias de efectos análogos o similares.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No se cubren deportes riesgosos ni tampoco actividades laborales riesgosas sin evaluación. (Alas Delta, Buceo, Paracaidismo, Andinismo, Montañismo, Carreras de Velocidad (Auto - Moto), Salto Elástico).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Tratamientos por obesidad no mórbida.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Homeopatías o medicina natural, jabones y champús especiales, filtros solares, cremas y lociones faciales, aún con fines terapéuticos.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Alimentos y sustitutos alimenticios, aunque sean con fines terapéuticos.</a:t>
            </a:r>
            <a:r>
              <a:rPr lang="es-CL" sz="12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endParaRPr lang="es-CL" sz="1200" dirty="0" smtClean="0">
              <a:solidFill>
                <a:schemeClr val="bg2"/>
              </a:solidFill>
              <a:latin typeface="Calibri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CL" sz="1200" dirty="0" smtClean="0">
                <a:solidFill>
                  <a:schemeClr val="bg2"/>
                </a:solidFill>
                <a:latin typeface="Calibri" pitchFamily="34" charset="0"/>
              </a:rPr>
              <a:t>Insumos ambulatorios no asociados a cirugía ambulatoria. </a:t>
            </a:r>
          </a:p>
        </p:txBody>
      </p:sp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3894729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Cómo reembolsar un gasto médico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74700" y="1493728"/>
            <a:ext cx="7559675" cy="50469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1900"/>
              </a:lnSpc>
              <a:tabLst/>
            </a:pP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Efectuado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un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gasto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médico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y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luego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obtener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aporte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correspondiente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Sistema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Previsional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debe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presentarse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siguiente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documentación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dentro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los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plazos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establecidos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para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ello: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71524" y="2108939"/>
            <a:ext cx="7562851" cy="102079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1900"/>
              </a:lnSpc>
              <a:tabLst/>
            </a:pP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• </a:t>
            </a:r>
            <a:r>
              <a:rPr lang="en-U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Formulario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Solicitud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Reembolso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Gastos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Médicos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cual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debe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ser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completado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su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totalidad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incluyendo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sección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eclaración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Médico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que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debe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ser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completada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puño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y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letra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médico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tratante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(salvo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para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gastos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ambulatorios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hasta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UF 3 en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donde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se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autoriza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a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presentar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formulario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de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reembolso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sin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llenado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de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médico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tratante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sólo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por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el </a:t>
            </a:r>
            <a:r>
              <a:rPr lang="en-US" altLang="zh-CN" sz="10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asegurado</a:t>
            </a: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titular).</a:t>
            </a:r>
            <a:endParaRPr lang="en-US" altLang="zh-CN" sz="1100" b="1" i="1" dirty="0" smtClean="0">
              <a:solidFill>
                <a:schemeClr val="tx1">
                  <a:lumMod val="75000"/>
                </a:schemeClr>
              </a:solidFill>
              <a:latin typeface="+mj-lt"/>
              <a:cs typeface="Calibri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95350" y="3131289"/>
            <a:ext cx="7316788" cy="5334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•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Adjuntar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documentos</a:t>
            </a:r>
            <a:r>
              <a:rPr lang="en-US" altLang="zh-CN" sz="11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originales</a:t>
            </a:r>
            <a:r>
              <a:rPr lang="en-US" altLang="zh-CN" sz="11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extendidos</a:t>
            </a:r>
            <a:r>
              <a:rPr lang="en-US" altLang="zh-CN" sz="11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a</a:t>
            </a:r>
            <a:r>
              <a:rPr lang="en-US" altLang="zh-CN" sz="11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nombre</a:t>
            </a:r>
            <a:r>
              <a:rPr lang="en-US" altLang="zh-CN" sz="11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del</a:t>
            </a:r>
            <a:r>
              <a:rPr lang="en-US" altLang="zh-CN" sz="11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i="1" dirty="0" smtClean="0">
                <a:solidFill>
                  <a:srgbClr val="00B0F0"/>
                </a:solidFill>
                <a:latin typeface="+mj-lt"/>
                <a:cs typeface="Calibri" pitchFamily="18" charset="0"/>
              </a:rPr>
              <a:t>paciente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tales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como: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facturas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bonos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u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ordenes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atención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76300" y="3705225"/>
            <a:ext cx="7297738" cy="248273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HOSPITALIZACIONES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Se debe presentar el programa médico timbrado por Isapre o Fonasa, con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originales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bonos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si corresponde y otros comprobantes de gastos tales como fotocopias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facturas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y/o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boletas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   detalle    de    cuenta    que    incluyan    medicamentos,    días    de  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hospitalización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procedimientos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 cirugías,  etc.,  fotocopias  de boletas  de honorarios  médicos,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prefacturas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etc.</a:t>
            </a:r>
          </a:p>
          <a:p>
            <a:pPr algn="just">
              <a:lnSpc>
                <a:spcPts val="1900"/>
              </a:lnSpc>
            </a:pP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GS. AMBULATORIOS: 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Se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debe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presentar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bonos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originales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o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reembolso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original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isapre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+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copia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boleta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emitida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por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el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centro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médico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órdenes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médicas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para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realización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exámenes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órdenes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para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compra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lentes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opticos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derivación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del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médico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para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kinesiología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fonoaudiología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psicopedagogía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etc.</a:t>
            </a:r>
          </a:p>
          <a:p>
            <a:pPr algn="just">
              <a:lnSpc>
                <a:spcPts val="1900"/>
              </a:lnSpc>
            </a:pPr>
            <a:r>
              <a:rPr lang="en-US" altLang="zh-CN" sz="1000" b="1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MEDICAMENTOS: 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Se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debe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presentar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receta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 original  a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nombre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 del  titular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beneficiario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 (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nombre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 y 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apellidos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completos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timbrada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por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la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farmacia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más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la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boleta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original la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que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debe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identificar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el o los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medicamentos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y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su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costo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unitario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adjunto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a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las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 solicitudes de </a:t>
            </a:r>
            <a:r>
              <a:rPr lang="en-US" altLang="zh-CN" sz="1000" i="1" dirty="0" err="1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reembolso</a:t>
            </a:r>
            <a:r>
              <a:rPr lang="en-US" altLang="zh-CN" sz="1000" i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n-US" altLang="zh-CN" sz="1000" i="1" dirty="0" smtClean="0">
              <a:solidFill>
                <a:schemeClr val="tx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SEGURO SALUD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 bwMode="auto">
          <a:xfrm>
            <a:off x="391520" y="888206"/>
            <a:ext cx="7418980" cy="3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 smtClean="0">
                <a:solidFill>
                  <a:srgbClr val="66CCFF"/>
                </a:solidFill>
                <a:latin typeface="+mj-lt"/>
                <a:ea typeface="ＭＳ Ｐゴシック" charset="0"/>
                <a:cs typeface="Calibri" charset="0"/>
              </a:rPr>
              <a:t>Condiciones Particulares</a:t>
            </a:r>
            <a:endParaRPr lang="es-ES" sz="1200" dirty="0">
              <a:solidFill>
                <a:srgbClr val="66CCFF"/>
              </a:solidFill>
              <a:latin typeface="+mj-lt"/>
              <a:ea typeface="ＭＳ Ｐゴシック" charset="0"/>
              <a:cs typeface="Calibri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3225" y="1285875"/>
            <a:ext cx="79502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  <a:tabLst>
                <a:tab pos="165100" algn="l"/>
              </a:tabLst>
            </a:pP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PLAZO DE PRESENTACIÓN DE GASTOS MÉDICOS</a:t>
            </a:r>
          </a:p>
          <a:p>
            <a:pPr algn="just">
              <a:lnSpc>
                <a:spcPts val="3100"/>
              </a:lnSpc>
              <a:tabLst>
                <a:tab pos="165100" algn="l"/>
              </a:tabLst>
            </a:pPr>
            <a:r>
              <a:rPr lang="es-E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El plazo de presentación de gastos en la compañía aseguradora es de</a:t>
            </a:r>
            <a:r>
              <a:rPr lang="es-E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s-ES" altLang="zh-CN" sz="14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60</a:t>
            </a:r>
            <a:r>
              <a:rPr lang="es-ES" altLang="zh-CN" sz="11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s-E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días corridos desde la fecha de la prestación .</a:t>
            </a:r>
          </a:p>
          <a:p>
            <a:pPr algn="just">
              <a:lnSpc>
                <a:spcPts val="3100"/>
              </a:lnSpc>
              <a:tabLst>
                <a:tab pos="165100" algn="l"/>
              </a:tabLst>
            </a:pP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QUÉ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OCURRE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SI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MI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SISTEMA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PREVISIONAL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NO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CUBRE?</a:t>
            </a:r>
          </a:p>
          <a:p>
            <a:pPr algn="just">
              <a:tabLst>
                <a:tab pos="165100" algn="l"/>
              </a:tabLst>
            </a:pPr>
            <a:r>
              <a:rPr lang="es-CL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En aquellos casos en que el asegurado este afiliado a un sistema de salud previsional, privado o estatal, y las prestaciones o gastos reclamados no cuenten con bonificación, aporte y/o reembolso mayor que cero (0) en tales instituciones, por cualquier causa que sea, se considerará el 50% del gasto efectivamente incurrido monto sobre el cuál se aplicarán porcentajes y topes de cobertura contratada. Se exceptúa de este criterio Medicamentos Ambulatorios, Prótesis y </a:t>
            </a:r>
            <a:r>
              <a:rPr lang="es-CL" altLang="zh-CN" sz="1100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Órtesis</a:t>
            </a:r>
            <a:r>
              <a:rPr lang="es-CL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 Gastos Ópticos y Psicopedagogía, en caso que alguna de éstas esté contratada.</a:t>
            </a:r>
          </a:p>
          <a:p>
            <a:pPr algn="just">
              <a:tabLst>
                <a:tab pos="165100" algn="l"/>
              </a:tabLst>
            </a:pPr>
            <a:endParaRPr lang="es-CL" altLang="zh-CN" sz="1100" b="1" i="1" dirty="0" smtClean="0">
              <a:solidFill>
                <a:schemeClr val="tx1">
                  <a:lumMod val="75000"/>
                </a:schemeClr>
              </a:solidFill>
              <a:latin typeface="+mj-lt"/>
              <a:cs typeface="Calibri" pitchFamily="18" charset="0"/>
            </a:endParaRPr>
          </a:p>
          <a:p>
            <a:pPr algn="just">
              <a:tabLst>
                <a:tab pos="165100" algn="l"/>
              </a:tabLst>
            </a:pPr>
            <a:endParaRPr lang="es-CL" altLang="zh-CN" sz="1100" b="1" i="1" dirty="0" smtClean="0">
              <a:solidFill>
                <a:schemeClr val="tx1">
                  <a:lumMod val="75000"/>
                </a:schemeClr>
              </a:solidFill>
              <a:latin typeface="+mj-lt"/>
              <a:cs typeface="Calibri" pitchFamily="18" charset="0"/>
            </a:endParaRPr>
          </a:p>
          <a:p>
            <a:pPr algn="just">
              <a:tabLst>
                <a:tab pos="165100" algn="l"/>
              </a:tabLst>
            </a:pPr>
            <a:r>
              <a:rPr lang="en-US" altLang="zh-CN" sz="11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CLAUSULA COPAGO MÍNIMO</a:t>
            </a:r>
            <a:endParaRPr lang="es-CL" altLang="zh-CN" sz="1100" b="1" dirty="0" smtClean="0">
              <a:solidFill>
                <a:schemeClr val="tx1">
                  <a:lumMod val="75000"/>
                </a:schemeClr>
              </a:solidFill>
              <a:latin typeface="+mj-lt"/>
              <a:cs typeface="Calibri" pitchFamily="18" charset="0"/>
            </a:endParaRPr>
          </a:p>
          <a:p>
            <a:pPr algn="just">
              <a:tabLst>
                <a:tab pos="165100" algn="l"/>
              </a:tabLst>
            </a:pPr>
            <a:r>
              <a:rPr lang="es-CL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Si el aporte del sistema de Salud Previsional es menor al 55%, el reembolso de la compañía será calculado considerando que el Sistema de Salud Previsional reembolsó 55% del costo de la prestación, por lo que el copago del asegurado es del 45% monto sobre el cual se aplicarán los porcentajes, topes y deducibles del plan contratado. Se exceptúa de esta condición Medicamentos Ambulatorios, Gastos Ópticos y Psicopedagogía, en caso que alguna de éstas esté contratada.</a:t>
            </a:r>
          </a:p>
          <a:p>
            <a:pPr algn="just">
              <a:tabLst>
                <a:tab pos="165100" algn="l"/>
              </a:tabLst>
            </a:pPr>
            <a:endParaRPr lang="en-US" altLang="zh-CN" sz="1100" b="1" i="1" dirty="0" smtClean="0">
              <a:solidFill>
                <a:schemeClr val="tx1">
                  <a:lumMod val="75000"/>
                </a:schemeClr>
              </a:solidFill>
              <a:latin typeface="+mj-lt"/>
              <a:cs typeface="Calibri" pitchFamily="18" charset="0"/>
            </a:endParaRPr>
          </a:p>
        </p:txBody>
      </p:sp>
      <p:sp>
        <p:nvSpPr>
          <p:cNvPr id="7172" name="AutoShape 4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174" name="AutoShape 6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CONVENIOS ASOCIADOS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7" name="16 Imagen" descr="logoimedver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6712" y="3752407"/>
            <a:ext cx="828675" cy="1409700"/>
          </a:xfrm>
          <a:prstGeom prst="rect">
            <a:avLst/>
          </a:prstGeom>
        </p:spPr>
      </p:pic>
      <p:sp>
        <p:nvSpPr>
          <p:cNvPr id="18" name="TextBox 1"/>
          <p:cNvSpPr txBox="1"/>
          <p:nvPr/>
        </p:nvSpPr>
        <p:spPr>
          <a:xfrm>
            <a:off x="857251" y="5660365"/>
            <a:ext cx="7766050" cy="2321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600"/>
              </a:lnSpc>
              <a:tabLst/>
            </a:pP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Reembolso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línea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prestaciones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consultas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médicas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exámenes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y/o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procedimientos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baja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1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complejidad</a:t>
            </a:r>
            <a:endParaRPr lang="en-US" altLang="zh-CN" sz="11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sangeronimo.files.wordpress.com/2013/12/salcobrand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25" y="1281806"/>
            <a:ext cx="1244600" cy="1197390"/>
          </a:xfrm>
          <a:prstGeom prst="rect">
            <a:avLst/>
          </a:prstGeom>
          <a:noFill/>
        </p:spPr>
      </p:pic>
      <p:sp>
        <p:nvSpPr>
          <p:cNvPr id="7172" name="AutoShape 4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174" name="AutoShape 6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6" name="Picture 8" descr="http://america-retail.com/wp-content/uploads/2012/03/Logo-Directorio-Cruz-Ver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3650" y="1281806"/>
            <a:ext cx="1444625" cy="1181966"/>
          </a:xfrm>
          <a:prstGeom prst="rect">
            <a:avLst/>
          </a:prstGeom>
          <a:noFill/>
        </p:spPr>
      </p:pic>
      <p:sp>
        <p:nvSpPr>
          <p:cNvPr id="20" name="TextBox 1"/>
          <p:cNvSpPr txBox="1"/>
          <p:nvPr/>
        </p:nvSpPr>
        <p:spPr>
          <a:xfrm>
            <a:off x="609600" y="3120043"/>
            <a:ext cx="7962900" cy="2321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600"/>
              </a:lnSpc>
              <a:tabLst/>
            </a:pP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Bonificación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línea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forma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directa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en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el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punto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venta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la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farmacia.</a:t>
            </a:r>
          </a:p>
        </p:txBody>
      </p:sp>
      <p:pic>
        <p:nvPicPr>
          <p:cNvPr id="16" name="Picture 6" descr="http://upload.wikimedia.org/wikipedia/commons/a/a3/Farmacias_ahuma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0825" y="1666506"/>
            <a:ext cx="2712476" cy="562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54E15FF2-49CF-4440-BE28-FFA10C8EDA6A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 bwMode="auto">
          <a:xfrm>
            <a:off x="358668" y="366270"/>
            <a:ext cx="5348288" cy="65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s-IS" dirty="0" smtClean="0">
                <a:latin typeface="Calibri" charset="0"/>
                <a:ea typeface="ＭＳ Ｐゴシック" charset="0"/>
                <a:cs typeface="Calibri" charset="0"/>
              </a:rPr>
              <a:t>CONVENIOS ASOCIADOS</a:t>
            </a:r>
            <a:endParaRPr lang="es-E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172" name="AutoShape 4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174" name="AutoShape 6" descr="Resultado de imagen para cruz ver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088" y="1018732"/>
            <a:ext cx="54578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portal.alemana.cl/wps/wcm/connect/e964a3004aa190049875bdd482f39cdf/1/logo.gif?MOD=AJPERES&amp;CACHEID=e964a3004aa190049875bdd482f39cdf/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3917905"/>
            <a:ext cx="2514600" cy="537605"/>
          </a:xfrm>
          <a:prstGeom prst="rect">
            <a:avLst/>
          </a:prstGeom>
          <a:noFill/>
        </p:spPr>
      </p:pic>
      <p:pic>
        <p:nvPicPr>
          <p:cNvPr id="3078" name="Picture 6" descr="http://www.clc.cl/Dev_CLC/media/Imagenes/isapres_clc2014/logoCl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9213" y="3917905"/>
            <a:ext cx="1803400" cy="596945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963" y="4721225"/>
            <a:ext cx="1952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4975" y="4993881"/>
            <a:ext cx="3076682" cy="10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3300" y="4136631"/>
            <a:ext cx="1971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8900" y="5440362"/>
            <a:ext cx="1962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1"/>
          <p:cNvSpPr txBox="1"/>
          <p:nvPr/>
        </p:nvSpPr>
        <p:spPr>
          <a:xfrm>
            <a:off x="155575" y="6260696"/>
            <a:ext cx="7962900" cy="23070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* Para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hacer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uso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de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este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beneficio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debe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informar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previamente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a FR Group Corredores de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Seguros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,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para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indicarle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los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pasos</a:t>
            </a:r>
            <a:r>
              <a:rPr lang="en-US" altLang="zh-CN" sz="900" b="1" i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 a </a:t>
            </a:r>
            <a:r>
              <a:rPr lang="en-US" altLang="zh-CN" sz="900" b="1" i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Calibri" pitchFamily="18" charset="0"/>
              </a:rPr>
              <a:t>seguir</a:t>
            </a:r>
            <a:endParaRPr lang="en-US" altLang="zh-CN" sz="900" b="1" i="1" dirty="0" smtClean="0">
              <a:solidFill>
                <a:schemeClr val="tx1">
                  <a:lumMod val="75000"/>
                </a:schemeClr>
              </a:solidFill>
              <a:latin typeface="+mj-lt"/>
              <a:cs typeface="Calib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r 3">
      <a:dk1>
        <a:srgbClr val="59594F"/>
      </a:dk1>
      <a:lt1>
        <a:sysClr val="window" lastClr="FFFFFF"/>
      </a:lt1>
      <a:dk2>
        <a:srgbClr val="CE6116"/>
      </a:dk2>
      <a:lt2>
        <a:srgbClr val="15192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Words>1272</Words>
  <Application>Microsoft Macintosh PowerPoint</Application>
  <PresentationFormat>Presentación en pantalla (4:3)</PresentationFormat>
  <Paragraphs>129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</dc:creator>
  <cp:lastModifiedBy>dmoralesf</cp:lastModifiedBy>
  <cp:revision>433</cp:revision>
  <dcterms:created xsi:type="dcterms:W3CDTF">2013-04-17T16:34:56Z</dcterms:created>
  <dcterms:modified xsi:type="dcterms:W3CDTF">2016-08-03T22:06:37Z</dcterms:modified>
</cp:coreProperties>
</file>