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notesMasterIdLst>
    <p:notesMasterId r:id="rId25"/>
  </p:notesMasterIdLst>
  <p:sldIdLst>
    <p:sldId id="301" r:id="rId2"/>
    <p:sldId id="256" r:id="rId3"/>
    <p:sldId id="257" r:id="rId4"/>
    <p:sldId id="299" r:id="rId5"/>
    <p:sldId id="296" r:id="rId6"/>
    <p:sldId id="297" r:id="rId7"/>
    <p:sldId id="300" r:id="rId8"/>
    <p:sldId id="264" r:id="rId9"/>
    <p:sldId id="277" r:id="rId10"/>
    <p:sldId id="281" r:id="rId11"/>
    <p:sldId id="278" r:id="rId12"/>
    <p:sldId id="280" r:id="rId13"/>
    <p:sldId id="283" r:id="rId14"/>
    <p:sldId id="285" r:id="rId15"/>
    <p:sldId id="288" r:id="rId16"/>
    <p:sldId id="289" r:id="rId17"/>
    <p:sldId id="290" r:id="rId18"/>
    <p:sldId id="291" r:id="rId19"/>
    <p:sldId id="293" r:id="rId20"/>
    <p:sldId id="295" r:id="rId21"/>
    <p:sldId id="272" r:id="rId22"/>
    <p:sldId id="273" r:id="rId23"/>
    <p:sldId id="271" r:id="rId24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956" autoAdjust="0"/>
  </p:normalViewPr>
  <p:slideViewPr>
    <p:cSldViewPr>
      <p:cViewPr varScale="1">
        <p:scale>
          <a:sx n="73" d="100"/>
          <a:sy n="73" d="100"/>
        </p:scale>
        <p:origin x="-106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568CA-CCB6-EE45-A259-D5C6C8F3E68C}" type="datetimeFigureOut">
              <a:rPr lang="es-ES" smtClean="0"/>
              <a:pPr/>
              <a:t>18/03/2016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8CA25-ED2E-C742-9941-15ACDC2ECC7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452078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pPr/>
              <a:t>3/18/2016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017C-497D-41D8-A7AF-61426E6B805E}" type="datetimeFigureOut">
              <a:rPr lang="es-CL" smtClean="0"/>
              <a:pPr/>
              <a:t>18-03-2016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CEB5-6E48-4F6A-A52C-61251061D496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017C-497D-41D8-A7AF-61426E6B805E}" type="datetimeFigureOut">
              <a:rPr lang="es-CL" smtClean="0"/>
              <a:pPr/>
              <a:t>18-03-2016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CEB5-6E48-4F6A-A52C-61251061D496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017C-497D-41D8-A7AF-61426E6B805E}" type="datetimeFigureOut">
              <a:rPr lang="es-CL" smtClean="0"/>
              <a:pPr/>
              <a:t>18-03-2016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CEB5-6E48-4F6A-A52C-61251061D496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pPr/>
              <a:t>3/18/2016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017C-497D-41D8-A7AF-61426E6B805E}" type="datetimeFigureOut">
              <a:rPr lang="es-CL" smtClean="0"/>
              <a:pPr/>
              <a:t>18-03-2016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CEB5-6E48-4F6A-A52C-61251061D496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017C-497D-41D8-A7AF-61426E6B805E}" type="datetimeFigureOut">
              <a:rPr lang="es-CL" smtClean="0"/>
              <a:pPr/>
              <a:t>18-03-2016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CEB5-6E48-4F6A-A52C-61251061D496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017C-497D-41D8-A7AF-61426E6B805E}" type="datetimeFigureOut">
              <a:rPr lang="es-CL" smtClean="0"/>
              <a:pPr/>
              <a:t>18-03-2016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CEB5-6E48-4F6A-A52C-61251061D496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017C-497D-41D8-A7AF-61426E6B805E}" type="datetimeFigureOut">
              <a:rPr lang="es-CL" smtClean="0"/>
              <a:pPr/>
              <a:t>18-03-2016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CEB5-6E48-4F6A-A52C-61251061D496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017C-497D-41D8-A7AF-61426E6B805E}" type="datetimeFigureOut">
              <a:rPr lang="es-CL" smtClean="0"/>
              <a:pPr/>
              <a:t>18-03-2016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CEB5-6E48-4F6A-A52C-61251061D496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017C-497D-41D8-A7AF-61426E6B805E}" type="datetimeFigureOut">
              <a:rPr lang="es-CL" smtClean="0"/>
              <a:pPr/>
              <a:t>18-03-2016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CEB5-6E48-4F6A-A52C-61251061D496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A9E0017C-497D-41D8-A7AF-61426E6B805E}" type="datetimeFigureOut">
              <a:rPr lang="es-CL" smtClean="0"/>
              <a:pPr/>
              <a:t>18-03-2016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9F5ACEB5-6E48-4F6A-A52C-61251061D496}" type="slidenum">
              <a:rPr lang="es-CL" smtClean="0"/>
              <a:pPr/>
              <a:t>‹Nº›</a:t>
            </a:fld>
            <a:endParaRPr lang="es-C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Hoja_de_c_lculo_de_Microsoft_Office_Excel1.xlsx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67544" y="548680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Link </a:t>
            </a:r>
            <a:r>
              <a:rPr lang="es-ES" b="1" dirty="0" err="1" smtClean="0">
                <a:solidFill>
                  <a:schemeClr val="accent1">
                    <a:lumMod val="75000"/>
                  </a:schemeClr>
                </a:solidFill>
              </a:rPr>
              <a:t>streaming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: http://www.cirujanodentistas.cl/inicio/2016/03/17/ii-asamblea-dentistas-edf/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188640"/>
            <a:ext cx="6984776" cy="720080"/>
          </a:xfrm>
        </p:spPr>
        <p:txBody>
          <a:bodyPr/>
          <a:lstStyle/>
          <a:p>
            <a:r>
              <a:rPr lang="es-ES_tradnl" b="1" dirty="0" smtClean="0">
                <a:solidFill>
                  <a:srgbClr val="DC9E1F"/>
                </a:solidFill>
              </a:rPr>
              <a:t>Leyes en capas para el dentista </a:t>
            </a:r>
            <a:r>
              <a:rPr lang="es-ES_tradnl" b="1" dirty="0" err="1" smtClean="0">
                <a:solidFill>
                  <a:srgbClr val="DC9E1F"/>
                </a:solidFill>
              </a:rPr>
              <a:t>edf</a:t>
            </a:r>
            <a:endParaRPr lang="es-MX" b="1" dirty="0">
              <a:solidFill>
                <a:srgbClr val="DC9E1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683568" y="1484784"/>
            <a:ext cx="7787208" cy="4225656"/>
          </a:xfrm>
        </p:spPr>
        <p:txBody>
          <a:bodyPr>
            <a:noAutofit/>
          </a:bodyPr>
          <a:lstStyle/>
          <a:p>
            <a:r>
              <a:rPr lang="es-ES_tradnl" sz="2400" dirty="0" smtClean="0"/>
              <a:t>Estamos normados por la Ley Médica </a:t>
            </a:r>
            <a:r>
              <a:rPr lang="es-ES_tradnl" sz="2400" b="1" dirty="0" smtClean="0"/>
              <a:t>19.664.</a:t>
            </a:r>
          </a:p>
          <a:p>
            <a:r>
              <a:rPr lang="es-ES_tradnl" sz="2400" dirty="0" smtClean="0"/>
              <a:t>Lo que ahí no esta normado, se lee de la </a:t>
            </a:r>
            <a:r>
              <a:rPr lang="es-ES_tradnl" sz="2400" b="1" dirty="0" smtClean="0"/>
              <a:t>15.076.</a:t>
            </a:r>
            <a:endParaRPr lang="es-ES_tradnl" sz="2400" dirty="0" smtClean="0"/>
          </a:p>
          <a:p>
            <a:r>
              <a:rPr lang="es-ES_tradnl" sz="2400" dirty="0" smtClean="0"/>
              <a:t>Lo que aún sigue sin norma, se lee la </a:t>
            </a:r>
            <a:r>
              <a:rPr lang="es-ES_tradnl" sz="2400" b="1" dirty="0" smtClean="0"/>
              <a:t>18.834</a:t>
            </a:r>
            <a:r>
              <a:rPr lang="es-ES_tradnl" sz="2400" dirty="0" smtClean="0"/>
              <a:t> (ej.: destinaciones y comisiones de servicio)</a:t>
            </a:r>
          </a:p>
          <a:p>
            <a:r>
              <a:rPr lang="es-ES_tradnl" sz="2400" dirty="0" smtClean="0"/>
              <a:t>Finalmente se acude al </a:t>
            </a:r>
            <a:r>
              <a:rPr lang="es-ES_tradnl" sz="2400" b="1" dirty="0" smtClean="0"/>
              <a:t>Código del Trabajo</a:t>
            </a:r>
            <a:r>
              <a:rPr lang="es-ES_tradnl" sz="2400" dirty="0" smtClean="0"/>
              <a:t> (ej.: protección maternidad, colación)</a:t>
            </a:r>
            <a:endParaRPr lang="es-MX" sz="2400" dirty="0"/>
          </a:p>
        </p:txBody>
      </p:sp>
      <p:sp>
        <p:nvSpPr>
          <p:cNvPr id="17410" name="AutoShape 2" descr="data:image/jpeg;base64,/9j/4AAQSkZJRgABAQAAAQABAAD/2wCEAAkGBhQSEBUUExQWFRUVFRgWFRgYFxQYFxcWFxkdFxgXFxgXHCYeGBojHRUXHy8gIycpLCwsGB8xNTAqNSYrLCkBCQoKDgwOGg8PGiwkHyQsLCwpLCwpKSksLCwsKS0sLCwsLCwsLCwsKSwsLCksLCwsKSwsLCwsKSwsLCkpLCksLP/AABEIAO4A1AMBIgACEQEDEQH/xAAcAAABBAMBAAAAAAAAAAAAAAAAAgQFBgEDBwj/xABGEAACAQIDBAYFCAgFBAMAAAABAgMAEQQSIQUxQVEGEyJhcYEykaGxwQcUI0JScrLRJDNic4Ki4fBDU2OS8SU0NbMVg6P/xAAaAQADAQEBAQAAAAAAAAAAAAAAAQIDBAUG/8QAKBEAAgIBBAICAgEFAAAAAAAAAAECEQMSITFBBFEyYRNx8CJCgaHR/9oADAMBAAIRAxEAPwDuNFFFABRRRQAUUUUAFFFFABUXtDGlpRh4zZ2XPI3+XFe1/vMbhfAnhT7F4lY42dzZUUsx5AC5NVHZHSGOJDNLfrcUesOoWy7oo1LWvlWw8SedJtIC5RoAABuGlKqN2N0hgxSkwuGymzLuZSODKdRUlTAKKKKACiiigAooooAKKKKACiiigAooooAKKKKACiiigAooooAKKKKAESyhVLE2CgknkBqTUavSfDtGskciyCS3VhCGLk7gB+dqk5FuCDqCLGuDdJ+gu0MEzDDq82FzEx5AWZFOuVlHaFt1xcHuqZX/AGiZ0nH9IZ5es+buiiPR2zxqiNbVWkdWDkclUAa9o1BSfKBjMKLyjD4tb6mN8rr42GU+oVzaLGzjL18UkSHQExyKruBuOawJtwq4w7eaaPsthYlQBRGyXJFtWzcLmsdUk6ZDbJ3anTYbSw0cGFBSaaZY2WQaKFHWMSRcMpC2056im+M6F7TxZyYhoUXTM6tmDAf6YA7XI6eNUaedoMRheq7DCXOMp3FpAlhfeCBa3I16KAq0tatjW/JA7J6DYSBEAhVnQfrGF3Y8Sx43PDdU/RRWtFhRRRQAUUUUAFFFFABRRRQAUUUUAFFFFABRRRQAUUUUAFFFFABRRWjGY5IkLyMEUbyTYf33UALmmVVLMQABckmwAHEmqpjulrSNaH6OPX6V1Otvs3Gnnc1VelPTk4mQJEp6lGvZh2ZCOL6iyjgp8TUc85nIUsuRSC7sqKiAakKq+kx4C9ud65ZZdTpGbl6JbaIjxjGEySTMPtXyhraaZuz6garj/JdLlB+cwx5yerjdmudbBc26+o0131MzbcjhIWMBgr51G4XGi+A4k8TpURjNus6kSMFiBLbrFmLZ2I89Ky16eNxWY2RsSU40RrFebDxxqhZsqI6DtSag5iCCR/xXS8L03VHEWKARtBnVg0ZbdroCuvdYcbVyPZXSAzTTMHKuRvBsctimlqt2GEbWSCC6he20jdogjje+pAOnLgBTUpJ/f86GnR1SacKuYnQbzyHPwrYWrls008AEaGXIV3tKHQXFshR+yRbSwO6n2z+l7rs2USfrsOY11+sjMMh7xoR5VusybpouzofWDXu+FZvVBx222j2fhbtdp1aRm3E9nOfawqWwe31xmLWKNj1cUYkcg+m7WsgI+qoJv36cKvWuAstN6KZx7QVpjGpuUXM55ZvRHjoTWrEbZRYhJcZS6qCeILZSfeau0Mkb1i9VjaPScNiIMPEwzSspLA3smrG3eVQj+IVPR7QRgCrZszlBbW7AkNbuFjc91CaYDkGs3qtTbeEcOMBNmgdwo4nOA6W56vbyqXjxiokIJuZMqrzJy3J9QJosB6GrNUroj0ozpi5JCBklzW+8MgA8So9dXLrN195oTsBdFaRiQXKfWChvIkj3qa2NIBe/AXPhzpgKopthcWHLEbgxUHmR6XtuPKnNABRRRQAVpxWbIcnpAXUHcSOB8d1bS1t9NNpbQEIVmHZZ1Qn7OY2BPdew86TAVgMes0auu5uB3gjQqeRBBFVXpt0YGJZWE7K2bJlY5owcpa+X6psN4503wnSEYXGSByeonIlj09EsLNpwIZWB7xTTp7tD6LEKG1yQyqRqLgmNt3AqyHwJrOVSVSJdNHOdsYhIUW757vIlxmydgixXTdvpjHtgSFVzG17AWYbz5VsfZQkwajNco7NmA3qWIewPI2NNI9lCPEqFJZUVmuQAbqhY7tN9R+PHdGdIzNt9LsFBFzv3k699McXKxlVSTrvOuubQb+6muy47yA29Htn+EX99S2BwpmVJS3aUlN31r5gfAKSfIVbjGA6ojdnzMk4MZOhPmo338qtmA2uCQRqGILoWIzX33I1YVBbMwo6t5OZKAcDbU2/lFYxOFyZU3EjU+f8AQis5pSl9ib3L7PtRJosqxqV+r2LBWFxu4jv0PdUVteZlw4JXL9VgDdSp1FjxW505VXZXeMLdmI0vqdGOot32tT3EbTMkKoykktz1J3AAVlJO0FkljNvtLhsJGD+pinzdysRl9gp70L6Srhsazf4fUZT/AAR5/wAS286rmyYvosSTqUjy+tgfgaYYSQ5ZDyQ28SQPjWjW9hZ0HZfSlodmSMSeuxUpUPf0VFlY+IuQPvCtWN6Qt8zlzEkRtHFGCfrEFvYEA/5qpYjOgij+ygfXgXBas4iRmTq2+uue3OS3vsfaanfseoRDteQGORGIeNLKw3g3sD5C3qq97R6SMcXFhsO9lgRIlIOmdlGeQ87a91xeqJhMOVjv9Y2YbtwNxp6qj8LtFg0rA9ognv7R1t66tdpAmXHpT0iVsTKy3ySCPJf6wQqM1+/qzrVl6R9Nfm+IjIFzDh1VVO7rJI8xJ7wMg8zXL5sYZpFDfURVH7KxiwHnv861bW2iZ5sxNyzX8jf8qpXwNMl9m7XkWNlDayvGSPtMGJB7wCT6xXUNv9NJExJhgsXTLFci95HFso8Ccx+4BXFo5yskeXQpZudiO0PcKk9jdKnixSzuA7EvIM24zG5BY8rtfypgmdMxvSMYHbOHgZ7xnDCKRmJJzFjIHPNifx1o6SfKZGrYmOHt58qRyA9nsrdrc95HnXIts7RaWTrWcs7lmZuJJO/u7uQpc2NsykfVW48Sf6Vb+irO3bC6RIJHZpMuGwkKx3vrJMwDSG28m5A8bc6srdKoRIsVz1rKGMel0BF/pD6KWGtr15th2nIgUBiCD1t94UjUNY7zrpfnVu6HYUSFmxDzsrm7JEjPJISbnrJD67UW0FneMNi1kUMhzKdxF7HvB4jvoplsnaEZiXKHQKMoV1IYWGl/KiqsofYjDh1KsLgix/oeB4g1ROlO0JDHJh39NFzI9+zPDezGw3SIQGI/YJHGrptTESJEzxp1jLrkvYso3hT9q26uU7R2ouJlljjfssTPhyRZkZh9JGeXavcbrZudZ5HSsTK5tLFyPhGDE3w81weIST0h5Ob+Zp9IJJNmAliX6ssB/pj6vgBqK17TisMYg3lI3HgdG99SOCbLiIIj6JwwW3MnfWGvZGRE7OwmR8Kn2g5e/ENv+PqrEGFtNMjb1SUeRU29hqTgS+PlXhDBlX/bv9pHlWVS7RP/AJmHkVu9lSw9gpSlbJZVuieLXDTdblvZSpuODlgfh6qkIsEsMYCi3+IfvOQoHqtUc+Hsj94iA/iNWHaR0lI3B0UeAlVR+GqlKwtsi8Hs4j5tFuuZJm8MxIv5Bazs/DJiGkkN8sbXHeltB5/nUltBMpnYb44EhXuMlgT6rUbFgEWHj01nYt3hTdU/lUnzFZSltqHRDSJ1sZdhcglEtpfMbk2HdYU5xOFWGSGPQyOVDclW+tu/eB3eNSuBwXVOC47EEbyt3sxsg8bLf1U02Vhesk+cTD/EB8Wb0EX13o1b0JL2NtjYAxjGJ9YwsQunZUNYE8iahUj+itzjUjvLSD3VZtn/APkZAd08Le0An8JqHnwRHzZbWLAoe4I2p9lat7lDrb8N8UIxvkMa+CJoPXqfKmE8+eaI8w5H8TMF9wqW2hF/1Nj9iHOPKLT21GbChz4mP/Sjj935n2URWwUSmKwoPWBf8ONgDwOVQLeGlUOVvS0sQ1/I8KurbRBw87DeFcHxY5B76qGMFwTxWwbvG8H4U8N9jia/nJGZh9Y28Bp+ZrLXWSw1ClfPUge+tOX6L7rD2g/lW/C6KzNvtp3m4PsvW72KoUkvbd+5z8BWGkOREv8AW18QLA+32Uo4ewA5hfaSaRBExa4XN2j4XoSQUaX18rKP78625Lm3eg99OYsMFZS3DWw3ljrr3a+ysnEBWIACXA3Xud/GnqKSFzERiTNYsxO7WwG4e71V6c2BhFjw0KoLARp+Eb+ZrywUJRid9r+w/lXq3Zf6iL92n4RQuR0OCo5UUqiqAxauR/KP0VfD4lMVh1uskgzKNLPvPkwv53rrtVb5Rz+hXBt9KnvNRP4thVujm+PjzYlb+hNAYyeWa9ifO1aZcYqvA175FQMQDoVGtRmJx0ykG0bLYXUoA1ibA7wfK9bfnRHpIouD6OYbhfcTXBtpop4bLI0WXF4iQ2s8IYa8hY3HtprhVvFh7m+WXKf/ALI3X3kVGQ4/MqE5u2ulm+rb0TcUuPFrZlBYdoFvRNiu43BGmtF7kvC+hEuFA6peLS4dT5N/Siea8GJP2XjP/wC5vTVtswq6jrlvG6MLht6Eka2IO/nSoZUaLEIskZ64WvnXs2YtoCddT7KtRaW5CxtExtyMmGQLvnxSIPBVv7wKzi5QGcLujQ5RwyxOsWn+x6wmIe0AC5jFL1jm/pArawtx4600wcBEiZzZWw5ib9lmuxJ/iPtqa/pBxfoe9McXljjhXfMwvzKrYAeZt6q0YjTE4bDruidS/e5GZj5AW862zOj4jrX0SLqwt95yAsxA5ZjbyppsW7YvrW45n88re4aVKa6IZqRx86wUg4l0PkW+BFOekYEaK9tVJUfxNqfVb1022NBnjhP+VNLm7gylvhTra8JxODjP1mKN53C389DVSa1K/wCcjMbQi/S8Q3LBL7Rb4VG9HMP1caX9OVJJj3RopVPWST5VOPhs+LxSkixw6R3+6Bm9V6jMFMJcRKVFlMEscP7uJQi28SCa0i9n+kOiu4RAMLIW3STxp/Cvbcj11GxC8x00d3B+7/SpTa46sYeD/KjMkn323jy0qLhRmCFBci9/Fifhat+QQ3mw1ge4gezU+ynOysGZWCkaAkknhfv8Kdtho0Wzm7Eg5R7q0y41rhR2V5D2C/lT1WqLS9m1xkYFyCVGUAG500BPlTeTEEJZeyNbAd+uppH1R6/fSANQOVvaDSKFI1+7h58aAt2PK35il219ZrKaf3/fOlYGSvYt+z8K9SbL/URfu0/CK8wLESD4H3V6f2YPoY/3afhFVjfJUoNJNodUUUVqQcij25PnU/OcQdpfPMjYPtdSIetsR1eXKIhF2utve/HhV1+UUfoLfvI/xgVZ7VXPlAX9Bb78X/sFRk+L/RUPkjlUuHu1yBw9hphteI2000bdyy6+vd5mpJ5tfZTaXXeDuPHnv91eVGdM6mNMC5ygEaoo8CLb19dqbYnDmRmDcSL29FVHH9pz7K34eO8aEbwAfHmD5CnM8ZIyjQkWJ5A6E+P51prp7E0Q2KA6purVUjAPaNiz24LxsTxqIfZ7CISG1ibAcTpe/hVln2ejFM18inKF4AWsCRxuRSts4IvEAB6JDAaC4XeK3hnqkQ42N8BsVVRSS2feSGYWvwFiNKQ8sypIwdjGVIXM5zcrrfmdBzqRw0yyx5lO8ajiO4j1UyxsZMCC5BXU9xjU7vMVCySb/q9lUh1BteSyqQA+gswW/ebcrX1pWI2qRKMyDL6JIzA5rXsbHQWOvjTYRFmPWgEolxY6Eb8w5bt3fRDDlUKe2HuV3DtsO1/DYk+VTaCrJRMXELp1bAkXJDHjpx8DWMLtCOIgrI6jKUsVDKOrBO6/DXxqKw2KLuyqcxst30sANDYcTe9qbHDEErcm7S2udbmO97+evfQvTJcUyxdcAGYygmVWUllIv1nduvyFIwqCKVJFKkIpXLmFip04+VReNzCOOxy2Km5GgIXsg8gTpejGSFrI2jk5CM1xZhfMDxGlvEWoTYOCGGNhjSRyWJzE2HEXNyvfuAv3U3lxxI7PZU8t58TSdvk9e1t9xb/b/WmsO62um8V1reKZlVbAwuRyP9itYj9IjnceR/5re3xFEWg8z7zTTAUV0tWLVmlLHUNpG2PFKfBhUvW6OLzoC1vjSsZTPSxeNGPO4FdD516X2Z+pj+4n4RXmeY6HwPur0vsz9TH+7T8IrXB2YefxH/I6ooorqPMCq18on/jpeGsf/sWqzhPlHdtrFDIPmbzNhEHVkWlUC0vW5crK8geMLm4DSrT0/H/TpvBP/YtRP4s0xfNftHHBOe6sGQ31NYtWCteVse6/Hh6Mrpu3Uo4g8qTlpJp0jN+LHoWZwd9bBigePrrQBWOr7qKMn4r6YrCRZVU6XUWOm8cPhRi00JP2SB3ZjqfYPVWMg76yF7/XR3Zm/GmKEfbzdxB8NLD2e2lMo5aWI03WO/3CkAHnSw5pbmbwzXRrhCh2yiwAUew/nSMOt2uRYjtf7r/AClgAEnna/lurYkV9RvIHsvb307M3FhPZyEtoe23gpGg8SR5VqxERaVTuGUR3POxkB9YWtuTtA8gR6/8AiszXIXhZgfUdRTToKK7tpf0hieAHrsKaBdb8ad7Wa87+XuFNgldsXUUYqDnKkJvWxYudKVaWBUOfo9DF4qW8twCUq1AFFZHYkkKApeatfGpfAdH2axfsjl9Y/lSdINVEaIy2igkkbh4V6W2YPoY/3afhFcbw2BSNTlUDTU8T512XZ/6mP7i/hFb+O7bPO813Q4ooorrPOG//AMfHkCdWmQHMFyrlBvmuBawN9b86h+nY/wCnT/dX8a1YKhul8IbBSqdxC38M61M/iy8bqaf2jiN6yGq44voOlzkkZfvAMPhUbP0JmHosjeZU+0V5Ckj31ni+yBBrDCpGfo5iE3xMe9bMPZTGWBl9JSPEEVSaLUk+Ga7UWrNFA7MGsUoik2oGZtWQKAKWopDoAazasgUuwosKNRrNu/dWbUsilZH4ovlFe2lH9K3Hd7qa5ae7RH0reAppmroXBkoxjskZArIFFq34XBvIbIt+/gPE0FGm9OsFs15D2RpxY7hUxg9gour9s/yj86kwOG73VDl6M3P0NMDsuOEX9Jt+Y8PDlT0SXAPA6+R3UmtyG1QZ7s1SYkBgpYi+lrbyRoL+3yrs2z/1SfcX8IrieVFkLbmbs6/W0+r+dds2f+qT7i/hFduBJPb6ODyG6V/Y4ooorqOQqOF6fCTaMmDEcYMcvVktiFEjdgSZkhy3YWNt/A8qmuk4/RJfu/EU0w/RBI8W+ISadTJJ1kkYdeqdsoTVct7WUceFPukI/RZvuGpn8WVD5Ire0MMXtlcoVcNccRyIpUIOua282tf0b6XvxrZKwF2OgFyfAUDWxHHd4V4LbqjvRm2tu6/w30l4wd9j460pL0WpFDCfY0Lb4k9QHuqPn6IQtuDL4H4Gp0rSXksLncLk9wGtNSZSk1wyqT9CfsyetfiDTCbojMN2VvA299XaHGo65lN157uF+NZVwRV65LkpZpeznU2x5k9KNvVf3U1YEbwRXUQopEmFR/SAPiAaf5DReQ+0cyD0rNV9xHRiBvqW+6SKj5+hMZ9F2XxAI+FPXE1XkR7KhmrcrVNT9CpB6Dq3rHvpjN0fnTQxse8WPup2maRyxfZU9pN9K3lWiCBnNlBJPKpw7AZ5GL3UX3Ea+qpWCBYxZFt7z4mttVcGUpIjMF0fA1kNz9kfE1LomlgLDkNBWUTTfQzWtfTWw8TuqLsybb5FWpJNqxLfXLYkfVuANeZ4Dj5VqTOLrfcujX0JJ5d1hTSJbHHq360MLg65QN5009dV6TpB1V1YXIHD0mbizHh76gNpbekm0Y2Xgo0X+vnW0cEmzJ5opE9tbpFErExDO4UgOb5R4Die+vQmy2vBGf8ATT8IryY7aHwPur1lsj/t4v3afhFdsIKCOLLPUO6KKKsxCo7pC4GEnJ3CJyfAKT8KiMF8oMEmMOECTB+tkhDFUyGSJczjsuWAsd5UCpbpIL4PEfuJfwNSlwVHlFKw/SeCR+zOmUjc11bNfm1rCpJ5QVLL27a9kgk9w1teuIXrZDiGQ3VmU8wSPdXjPGe4/GXTO24fEE27JAtx0YHlb43rbnrkeF6aYpP8Ut94BvfrUpF8o0pZS6qQL5guma4tre9vKpeJmLwTX2dHtWBEL30/vnz3VUsP8okBIzLIn+1h521qVwnSvCtbLMv8RKn+YVDi0Q8clyiXaAchvvuG+1r+NtK0zYa5U3YZTfQ2B8RxFZwuLzgkbgbAhlYEcxlJsPGt2alumQNMLiCzOLHKpspy2B01IN+1rfXSnVq1JhFVy4FmKhTwFgb6AaUqR7C9ibXNhvPh30Om9gXG4sigNWvC4kOoYAi/BgQR4g1uA1pNUFmO+kk1tkrXI1hx1NtO/wCFNIVlQ2rJ9K/3jTC3E1v2jiA2IlQXuDcnxP8AetNYYsqgElrcTvNdKWxsmbyRatMmIshbKdBfKd961TOysCSqxgXYnee7u4VAY/pQqApAOJ7R5k3NgfGrhjb43FKdckydoKidZLaMtvHE23abzpVa2t0naS6pdF/mP5eFQ2JxjObsSxPE03JrthgSds5JZnVIW8l6StYtSq6DDkURofA16z2T+oi/dp+EV5NQE+o+q1estlfqIv3afhFBLHdFFFIkpMHyZouO+ddcf+5bE5RFEr52GXIZgM5j19C9jVm2+L4Scf6Mv4DUheme2Fvh5R/pP+E0mNcnma9qTnrfiNmyoQCpNwdwP1Rcn1a00DVwPG48o+gjmjP4s23oNJV6zepNLM1mkVmkBuixDIbqSp5gkH2VLYTplio90pYcms3v1qCJrF6TinyJ0+S8YT5SpB+siVu9SVPxFS+G+UPDt6QdPEBh61/KuZZqM1Q8UTN4oPo7JhekeGl9GZPAnKfU1q2z4qRWLBVMQQsWzak8hauL3rdh9oSR+g7L91iPdSWJIzl4/pnX3x7SIrQEFTrchjcKe0Bwvy7waTgdoOyu7iyWzIMtmsL3BF9SLCubYXptio7ASZgODBW+F6fR9O2aRHkjVmTcVZk8iNRVaVTVf9MH48+nZIttNZnewYAOQMwtfibC9Q21ukUMZ7P0jrcCx7IvvueNQfSPpAZ5SwXJvFrknfuJ/pUAz3rrh465/wBGEszitI/2ltqSY3c6cANw8BUeWrFqVlrrSSVI5XJy3Ym1ZFFqc4XBse0VOUbz+V99VRLdGkRk7henUGBswz2APfwp8uEYfSKuQIBbNftXogxIFyVzM19LWt/Twq1Ezc74N2DRQr2AvqB4cK9MbOH0Mf3F/CK8x4bDiQWGcyHsKqi7E8AoGpr05s6MrDGCLEIoI5EKAaUwiOaKKKzKKXsTbeLxcskqS4aLDxYp4DCyM0pEb9WxaTOAjm11XKd4q1bQW8Mg5ow/lNMZeh+DbEDENhojMGDdZlGbMNzHmw5nWpLFL9Gw/ZPuoA4Ht1WdI4hpmeIC4IDdkltQbkAH+ammIjxEE0chtJb6MAdo2bhYiy2sBW3EbGkQLiOtZzGFZQy24DTQ6aC26tUm0j1ZlCggsGK62Fze9+BB0v31qRZmRY2mLSxMiMgLfRsqq3G35itGJ2QrHLACzC24jKB+0b286k5NtIQQh1fIFjAIJa+o0FtfGnWzMUow7WADhnMiqQpRrm+ndpUuEXyjSOWceGVmHYcxlMeXKwXNruI7j51rl2dKou0bAXsDbQmpqfa2ZoSrDrA3Vg71IfTtDypGJhd+tEkpDQHsKgGS4FxpvN7211rJ+PFnSvOyL0QDgg2IIPI0nNUv8/jaaJnVQ+VkdGBAVt6k34X0pe1cPF1anL1bkhTY3Vt2YrY2sAb1i/GfTOmPnR7RDg0VLYjYkfVs8cubKARuOYk2A03G/A1om6PTrGXKgqupsRcDmQbVlLDNdHRDyscuxiKLVloXAuVYDmVIHrpHWVlTOlSTMkVlaxmpVIZFYtu0fE1qy1vxujnxpEGHZ2soJPdXpR4R4OTaTNdOIsGSMzAqv2rE+AFudSn/AMOqJcgk2u2hsOdBhd8lrXB0W+gt9Zq1UfZg5+hjBGwPVhNTYm41t3nfan2Ild8ykBMq3PEW4AeqkyTSQyHVXZ95tyNrWp9gNhGWUKVaSZ9ciD2af8CqSM2xisxaMlnZj9gDcBxJtpU70W6CYjHFWi7Me55WFkFt4Ub3Ph5kVfuivySJH2sUSwJBEAP0YI4ud7/d9HxrpEUQUAKAABYAAAAcgBuqXIpIr3RToHhsAv0a5pSLNK1i57h9le4ed6slFFZlBRRRQAVhhWaKAKvjegELLZGePuuHW3Kz6286p0vyRToRaVJol1CWMbG3og71IFdZop6mKjju1MDPCGz4aRQqghsudTpqMyXAA8u6qhtKDq7LYGKVhl1U9WxYZxmGu6vSNR20ej2HnUrNDG4N96i+u/Ua1WsVHA9tCNZkEcYBjdWGQAMV3km2ugHtpMGJjMkjdZlzZRfOVzAjiOBB3111vkuwq5jDniLbzmz6cu3c286rW0vklnGYxvFMGIJDjKx0sddw3VWpCopGLwYBWxLnrRYMwdGYjibXtY76efOUjbKyLGcwGgBGo0Ze42IrfieiE2HlVmwkkQUMbreVWO4Wy6Kd9MMNGjzSGWzlQAisNbWubKe/SmI34/CZjCyRhHZhZrZSLA6MtrG1gb1kIXzRYmVs4suQMqrlt2bWHauDxoncRmOWP0rlcpLWGbTjoCNDSY8TGsahsrsdXBsWLk9okkWI32N91qAJCDaogcKzB1U5QVHaW2mVk8SNeNMp7EySS4Ve1qDmy5QBbcDe5301w/UxzM53hcyrcWBPI87cDuvW+faqMmZG1OpuN1uHdSaT5KUnHhkVLgUke2HzEBQXDb1Y30FvSGla8Psl3kCXAJvrfTQX38aktj7S+nZypVGABexKB1vYk8NDvpeznhmlkvlPa7Cns3A3kAEak8Ky/BBnSvMypUV58Giu5kNyGsAONuNPdmQNErELqw9Q4DWte04EWYqAARIAN24HW55Wp7tTHWJ1sB3+qtlFLZHNKTk7ZGzY8OwDHJwJPDjqBv3Vsw+KZCwTLKW1zXtu4H32FONj7LlxEvVwwO8jnU2FgvAsT6A467712Dor8mUUAVsQFlkFiFA+iQjdYfWPefVQ3RKVlB6KfJzPjss73hRrMHIN/wCBD6W7edNa7FsHo1BhEyxJYn0nOruebN8N1SgFZrNybLSoKKKKkYUUUUAFFFFABRRRQAUUUUAFFFFABRRRQBi1MMZ0fw8pvJDGx3XKjN/uGtSFFAFP2j8mGGk1VpY+4NmU21GjXI8iKre1/konZlyvFIisWIAMchvwvcg38a6pRVamKkcen2BLEoDQSIL6jIGA/iW4NVdREuKZXRbBRcEdkO2pOu42AsD316ItTLGbDglBEkSNm0N1Fz4ka09YqOC7RLRRsqPljNysbrr2tCFPEa3FIGKSfq1RVVYlzSZ1FuyNFve5F7k11x/kvwgJaMNG3DtFwByAkuQPA1VukXyUzFg8c6fZuVKmx0t2QarUhUzmj4NXbNICgOoUWB111vu8Ku3RP5J3xAzzBoYiQVJ1lZbcAfQHeR5V0Po90BhgbrZbTT/aI7Kn9hTx/aOvhVptUuXoaQz2XsaLDpkhQIOPNjzYnVj3mntFFQUFFFFABRRRQAUUUUAFFFFAH//Z"/>
          <p:cNvSpPr>
            <a:spLocks noChangeAspect="1" noChangeArrowheads="1"/>
          </p:cNvSpPr>
          <p:nvPr/>
        </p:nvSpPr>
        <p:spPr bwMode="auto">
          <a:xfrm>
            <a:off x="155575" y="-1081088"/>
            <a:ext cx="2019300" cy="22669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7412" name="AutoShape 4" descr="data:image/jpeg;base64,/9j/4AAQSkZJRgABAQAAAQABAAD/2wCEAAkGBhQSEBUUExQWFRUVFRgWFRgYFxQYFxcWFxkdFxgXFxgXHCYeGBojHRUXHy8gIycpLCwsGB8xNTAqNSYrLCkBCQoKDgwOGg8PGiwkHyQsLCwpLCwpKSksLCwsKS0sLCwsLCwsLCwsKSwsLCksLCwsKSwsLCwsKSwsLCkpLCksLP/AABEIAO4A1AMBIgACEQEDEQH/xAAcAAABBAMBAAAAAAAAAAAAAAAAAgQFBgEDBwj/xABGEAACAQIDBAYFCAgFBAMAAAABAgMAEQQSIQUxQVEGEyJhcYEykaGxwQcUI0JScrLRJDNic4Ki4fBDU2OS8SU0NbMVg6P/xAAaAQADAQEBAQAAAAAAAAAAAAAAAQIDBAUG/8QAKBEAAgIBBAICAgEFAAAAAAAAAAECEQMSITFBBFEyYRNx8CJCgaHR/9oADAMBAAIRAxEAPwDuNFFFABRRRQAUUUUAFFFFABUXtDGlpRh4zZ2XPI3+XFe1/vMbhfAnhT7F4lY42dzZUUsx5AC5NVHZHSGOJDNLfrcUesOoWy7oo1LWvlWw8SedJtIC5RoAABuGlKqN2N0hgxSkwuGymzLuZSODKdRUlTAKKKKACiiigAooooAKKKKACiiigAooooAKKKKACiiigAooooAKKKKAESyhVLE2CgknkBqTUavSfDtGskciyCS3VhCGLk7gB+dqk5FuCDqCLGuDdJ+gu0MEzDDq82FzEx5AWZFOuVlHaFt1xcHuqZX/AGiZ0nH9IZ5es+buiiPR2zxqiNbVWkdWDkclUAa9o1BSfKBjMKLyjD4tb6mN8rr42GU+oVzaLGzjL18UkSHQExyKruBuOawJtwq4w7eaaPsthYlQBRGyXJFtWzcLmsdUk6ZDbJ3anTYbSw0cGFBSaaZY2WQaKFHWMSRcMpC2056im+M6F7TxZyYhoUXTM6tmDAf6YA7XI6eNUaedoMRheq7DCXOMp3FpAlhfeCBa3I16KAq0tatjW/JA7J6DYSBEAhVnQfrGF3Y8Sx43PDdU/RRWtFhRRRQAUUUUAFFFFABRRRQAUUUUAFFFFABRRRQAUUUUAFFFFABRRWjGY5IkLyMEUbyTYf33UALmmVVLMQABckmwAHEmqpjulrSNaH6OPX6V1Otvs3Gnnc1VelPTk4mQJEp6lGvZh2ZCOL6iyjgp8TUc85nIUsuRSC7sqKiAakKq+kx4C9ud65ZZdTpGbl6JbaIjxjGEySTMPtXyhraaZuz6garj/JdLlB+cwx5yerjdmudbBc26+o0131MzbcjhIWMBgr51G4XGi+A4k8TpURjNus6kSMFiBLbrFmLZ2I89Ky16eNxWY2RsSU40RrFebDxxqhZsqI6DtSag5iCCR/xXS8L03VHEWKARtBnVg0ZbdroCuvdYcbVyPZXSAzTTMHKuRvBsctimlqt2GEbWSCC6he20jdogjje+pAOnLgBTUpJ/f86GnR1SacKuYnQbzyHPwrYWrls008AEaGXIV3tKHQXFshR+yRbSwO6n2z+l7rs2USfrsOY11+sjMMh7xoR5VusybpouzofWDXu+FZvVBx222j2fhbtdp1aRm3E9nOfawqWwe31xmLWKNj1cUYkcg+m7WsgI+qoJv36cKvWuAstN6KZx7QVpjGpuUXM55ZvRHjoTWrEbZRYhJcZS6qCeILZSfeau0Mkb1i9VjaPScNiIMPEwzSspLA3smrG3eVQj+IVPR7QRgCrZszlBbW7AkNbuFjc91CaYDkGs3qtTbeEcOMBNmgdwo4nOA6W56vbyqXjxiokIJuZMqrzJy3J9QJosB6GrNUroj0ozpi5JCBklzW+8MgA8So9dXLrN195oTsBdFaRiQXKfWChvIkj3qa2NIBe/AXPhzpgKopthcWHLEbgxUHmR6XtuPKnNABRRRQAVpxWbIcnpAXUHcSOB8d1bS1t9NNpbQEIVmHZZ1Qn7OY2BPdew86TAVgMes0auu5uB3gjQqeRBBFVXpt0YGJZWE7K2bJlY5owcpa+X6psN4503wnSEYXGSByeonIlj09EsLNpwIZWB7xTTp7tD6LEKG1yQyqRqLgmNt3AqyHwJrOVSVSJdNHOdsYhIUW757vIlxmydgixXTdvpjHtgSFVzG17AWYbz5VsfZQkwajNco7NmA3qWIewPI2NNI9lCPEqFJZUVmuQAbqhY7tN9R+PHdGdIzNt9LsFBFzv3k699McXKxlVSTrvOuubQb+6muy47yA29Htn+EX99S2BwpmVJS3aUlN31r5gfAKSfIVbjGA6ojdnzMk4MZOhPmo338qtmA2uCQRqGILoWIzX33I1YVBbMwo6t5OZKAcDbU2/lFYxOFyZU3EjU+f8AQis5pSl9ib3L7PtRJosqxqV+r2LBWFxu4jv0PdUVteZlw4JXL9VgDdSp1FjxW505VXZXeMLdmI0vqdGOot32tT3EbTMkKoykktz1J3AAVlJO0FkljNvtLhsJGD+pinzdysRl9gp70L6Srhsazf4fUZT/AAR5/wAS286rmyYvosSTqUjy+tgfgaYYSQ5ZDyQ28SQPjWjW9hZ0HZfSlodmSMSeuxUpUPf0VFlY+IuQPvCtWN6Qt8zlzEkRtHFGCfrEFvYEA/5qpYjOgij+ygfXgXBas4iRmTq2+uue3OS3vsfaanfseoRDteQGORGIeNLKw3g3sD5C3qq97R6SMcXFhsO9lgRIlIOmdlGeQ87a91xeqJhMOVjv9Y2YbtwNxp6qj8LtFg0rA9ognv7R1t66tdpAmXHpT0iVsTKy3ySCPJf6wQqM1+/qzrVl6R9Nfm+IjIFzDh1VVO7rJI8xJ7wMg8zXL5sYZpFDfURVH7KxiwHnv861bW2iZ5sxNyzX8jf8qpXwNMl9m7XkWNlDayvGSPtMGJB7wCT6xXUNv9NJExJhgsXTLFci95HFso8Ccx+4BXFo5yskeXQpZudiO0PcKk9jdKnixSzuA7EvIM24zG5BY8rtfypgmdMxvSMYHbOHgZ7xnDCKRmJJzFjIHPNifx1o6SfKZGrYmOHt58qRyA9nsrdrc95HnXIts7RaWTrWcs7lmZuJJO/u7uQpc2NsykfVW48Sf6Vb+irO3bC6RIJHZpMuGwkKx3vrJMwDSG28m5A8bc6srdKoRIsVz1rKGMel0BF/pD6KWGtr15th2nIgUBiCD1t94UjUNY7zrpfnVu6HYUSFmxDzsrm7JEjPJISbnrJD67UW0FneMNi1kUMhzKdxF7HvB4jvoplsnaEZiXKHQKMoV1IYWGl/KiqsofYjDh1KsLgix/oeB4g1ROlO0JDHJh39NFzI9+zPDezGw3SIQGI/YJHGrptTESJEzxp1jLrkvYso3hT9q26uU7R2ouJlljjfssTPhyRZkZh9JGeXavcbrZudZ5HSsTK5tLFyPhGDE3w81weIST0h5Ob+Zp9IJJNmAliX6ssB/pj6vgBqK17TisMYg3lI3HgdG99SOCbLiIIj6JwwW3MnfWGvZGRE7OwmR8Kn2g5e/ENv+PqrEGFtNMjb1SUeRU29hqTgS+PlXhDBlX/bv9pHlWVS7RP/AJmHkVu9lSw9gpSlbJZVuieLXDTdblvZSpuODlgfh6qkIsEsMYCi3+IfvOQoHqtUc+Hsj94iA/iNWHaR0lI3B0UeAlVR+GqlKwtsi8Hs4j5tFuuZJm8MxIv5Bazs/DJiGkkN8sbXHeltB5/nUltBMpnYb44EhXuMlgT6rUbFgEWHj01nYt3hTdU/lUnzFZSltqHRDSJ1sZdhcglEtpfMbk2HdYU5xOFWGSGPQyOVDclW+tu/eB3eNSuBwXVOC47EEbyt3sxsg8bLf1U02Vhesk+cTD/EB8Wb0EX13o1b0JL2NtjYAxjGJ9YwsQunZUNYE8iahUj+itzjUjvLSD3VZtn/APkZAd08Le0An8JqHnwRHzZbWLAoe4I2p9lat7lDrb8N8UIxvkMa+CJoPXqfKmE8+eaI8w5H8TMF9wqW2hF/1Nj9iHOPKLT21GbChz4mP/Sjj935n2URWwUSmKwoPWBf8ONgDwOVQLeGlUOVvS0sQ1/I8KurbRBw87DeFcHxY5B76qGMFwTxWwbvG8H4U8N9jia/nJGZh9Y28Bp+ZrLXWSw1ClfPUge+tOX6L7rD2g/lW/C6KzNvtp3m4PsvW72KoUkvbd+5z8BWGkOREv8AW18QLA+32Uo4ewA5hfaSaRBExa4XN2j4XoSQUaX18rKP78625Lm3eg99OYsMFZS3DWw3ljrr3a+ysnEBWIACXA3Xud/GnqKSFzERiTNYsxO7WwG4e71V6c2BhFjw0KoLARp+Eb+ZrywUJRid9r+w/lXq3Zf6iL92n4RQuR0OCo5UUqiqAxauR/KP0VfD4lMVh1uskgzKNLPvPkwv53rrtVb5Rz+hXBt9KnvNRP4thVujm+PjzYlb+hNAYyeWa9ifO1aZcYqvA175FQMQDoVGtRmJx0ykG0bLYXUoA1ibA7wfK9bfnRHpIouD6OYbhfcTXBtpop4bLI0WXF4iQ2s8IYa8hY3HtprhVvFh7m+WXKf/ALI3X3kVGQ4/MqE5u2ulm+rb0TcUuPFrZlBYdoFvRNiu43BGmtF7kvC+hEuFA6peLS4dT5N/Siea8GJP2XjP/wC5vTVtswq6jrlvG6MLht6Eka2IO/nSoZUaLEIskZ64WvnXs2YtoCddT7KtRaW5CxtExtyMmGQLvnxSIPBVv7wKzi5QGcLujQ5RwyxOsWn+x6wmIe0AC5jFL1jm/pArawtx4600wcBEiZzZWw5ib9lmuxJ/iPtqa/pBxfoe9McXljjhXfMwvzKrYAeZt6q0YjTE4bDruidS/e5GZj5AW862zOj4jrX0SLqwt95yAsxA5ZjbyppsW7YvrW45n88re4aVKa6IZqRx86wUg4l0PkW+BFOekYEaK9tVJUfxNqfVb1022NBnjhP+VNLm7gylvhTra8JxODjP1mKN53C389DVSa1K/wCcjMbQi/S8Q3LBL7Rb4VG9HMP1caX9OVJJj3RopVPWST5VOPhs+LxSkixw6R3+6Bm9V6jMFMJcRKVFlMEscP7uJQi28SCa0i9n+kOiu4RAMLIW3STxp/Cvbcj11GxC8x00d3B+7/SpTa46sYeD/KjMkn323jy0qLhRmCFBci9/Fifhat+QQ3mw1ge4gezU+ynOysGZWCkaAkknhfv8Kdtho0Wzm7Eg5R7q0y41rhR2V5D2C/lT1WqLS9m1xkYFyCVGUAG500BPlTeTEEJZeyNbAd+uppH1R6/fSANQOVvaDSKFI1+7h58aAt2PK35il219ZrKaf3/fOlYGSvYt+z8K9SbL/URfu0/CK8wLESD4H3V6f2YPoY/3afhFVjfJUoNJNodUUUVqQcij25PnU/OcQdpfPMjYPtdSIetsR1eXKIhF2utve/HhV1+UUfoLfvI/xgVZ7VXPlAX9Bb78X/sFRk+L/RUPkjlUuHu1yBw9hphteI2000bdyy6+vd5mpJ5tfZTaXXeDuPHnv91eVGdM6mNMC5ygEaoo8CLb19dqbYnDmRmDcSL29FVHH9pz7K34eO8aEbwAfHmD5CnM8ZIyjQkWJ5A6E+P51prp7E0Q2KA6purVUjAPaNiz24LxsTxqIfZ7CISG1ibAcTpe/hVln2ejFM18inKF4AWsCRxuRSts4IvEAB6JDAaC4XeK3hnqkQ42N8BsVVRSS2feSGYWvwFiNKQ8sypIwdjGVIXM5zcrrfmdBzqRw0yyx5lO8ajiO4j1UyxsZMCC5BXU9xjU7vMVCySb/q9lUh1BteSyqQA+gswW/ebcrX1pWI2qRKMyDL6JIzA5rXsbHQWOvjTYRFmPWgEolxY6Eb8w5bt3fRDDlUKe2HuV3DtsO1/DYk+VTaCrJRMXELp1bAkXJDHjpx8DWMLtCOIgrI6jKUsVDKOrBO6/DXxqKw2KLuyqcxst30sANDYcTe9qbHDEErcm7S2udbmO97+evfQvTJcUyxdcAGYygmVWUllIv1nduvyFIwqCKVJFKkIpXLmFip04+VReNzCOOxy2Km5GgIXsg8gTpejGSFrI2jk5CM1xZhfMDxGlvEWoTYOCGGNhjSRyWJzE2HEXNyvfuAv3U3lxxI7PZU8t58TSdvk9e1t9xb/b/WmsO62um8V1reKZlVbAwuRyP9itYj9IjnceR/5re3xFEWg8z7zTTAUV0tWLVmlLHUNpG2PFKfBhUvW6OLzoC1vjSsZTPSxeNGPO4FdD516X2Z+pj+4n4RXmeY6HwPur0vsz9TH+7T8IrXB2YefxH/I6ooorqPMCq18on/jpeGsf/sWqzhPlHdtrFDIPmbzNhEHVkWlUC0vW5crK8geMLm4DSrT0/H/TpvBP/YtRP4s0xfNftHHBOe6sGQ31NYtWCteVse6/Hh6Mrpu3Uo4g8qTlpJp0jN+LHoWZwd9bBigePrrQBWOr7qKMn4r6YrCRZVU6XUWOm8cPhRi00JP2SB3ZjqfYPVWMg76yF7/XR3Zm/GmKEfbzdxB8NLD2e2lMo5aWI03WO/3CkAHnSw5pbmbwzXRrhCh2yiwAUew/nSMOt2uRYjtf7r/AClgAEnna/lurYkV9RvIHsvb307M3FhPZyEtoe23gpGg8SR5VqxERaVTuGUR3POxkB9YWtuTtA8gR6/8AiszXIXhZgfUdRTToKK7tpf0hieAHrsKaBdb8ad7Wa87+XuFNgldsXUUYqDnKkJvWxYudKVaWBUOfo9DF4qW8twCUq1AFFZHYkkKApeatfGpfAdH2axfsjl9Y/lSdINVEaIy2igkkbh4V6W2YPoY/3afhFcbw2BSNTlUDTU8T512XZ/6mP7i/hFb+O7bPO813Q4ooorrPOG//AMfHkCdWmQHMFyrlBvmuBawN9b86h+nY/wCnT/dX8a1YKhul8IbBSqdxC38M61M/iy8bqaf2jiN6yGq44voOlzkkZfvAMPhUbP0JmHosjeZU+0V5Ckj31ni+yBBrDCpGfo5iE3xMe9bMPZTGWBl9JSPEEVSaLUk+Ga7UWrNFA7MGsUoik2oGZtWQKAKWopDoAazasgUuwosKNRrNu/dWbUsilZH4ovlFe2lH9K3Hd7qa5ae7RH0reAppmroXBkoxjskZArIFFq34XBvIbIt+/gPE0FGm9OsFs15D2RpxY7hUxg9gour9s/yj86kwOG73VDl6M3P0NMDsuOEX9Jt+Y8PDlT0SXAPA6+R3UmtyG1QZ7s1SYkBgpYi+lrbyRoL+3yrs2z/1SfcX8IrieVFkLbmbs6/W0+r+dds2f+qT7i/hFduBJPb6ODyG6V/Y4ooorqOQqOF6fCTaMmDEcYMcvVktiFEjdgSZkhy3YWNt/A8qmuk4/RJfu/EU0w/RBI8W+ISadTJJ1kkYdeqdsoTVct7WUceFPukI/RZvuGpn8WVD5Ire0MMXtlcoVcNccRyIpUIOua282tf0b6XvxrZKwF2OgFyfAUDWxHHd4V4LbqjvRm2tu6/w30l4wd9j460pL0WpFDCfY0Lb4k9QHuqPn6IQtuDL4H4Gp0rSXksLncLk9wGtNSZSk1wyqT9CfsyetfiDTCbojMN2VvA299XaHGo65lN157uF+NZVwRV65LkpZpeznU2x5k9KNvVf3U1YEbwRXUQopEmFR/SAPiAaf5DReQ+0cyD0rNV9xHRiBvqW+6SKj5+hMZ9F2XxAI+FPXE1XkR7KhmrcrVNT9CpB6Dq3rHvpjN0fnTQxse8WPup2maRyxfZU9pN9K3lWiCBnNlBJPKpw7AZ5GL3UX3Ea+qpWCBYxZFt7z4mttVcGUpIjMF0fA1kNz9kfE1LomlgLDkNBWUTTfQzWtfTWw8TuqLsybb5FWpJNqxLfXLYkfVuANeZ4Dj5VqTOLrfcujX0JJ5d1hTSJbHHq360MLg65QN5009dV6TpB1V1YXIHD0mbizHh76gNpbekm0Y2Xgo0X+vnW0cEmzJ5opE9tbpFErExDO4UgOb5R4Die+vQmy2vBGf8ATT8IryY7aHwPur1lsj/t4v3afhFdsIKCOLLPUO6KKKsxCo7pC4GEnJ3CJyfAKT8KiMF8oMEmMOECTB+tkhDFUyGSJczjsuWAsd5UCpbpIL4PEfuJfwNSlwVHlFKw/SeCR+zOmUjc11bNfm1rCpJ5QVLL27a9kgk9w1teuIXrZDiGQ3VmU8wSPdXjPGe4/GXTO24fEE27JAtx0YHlb43rbnrkeF6aYpP8Ut94BvfrUpF8o0pZS6qQL5guma4tre9vKpeJmLwTX2dHtWBEL30/vnz3VUsP8okBIzLIn+1h521qVwnSvCtbLMv8RKn+YVDi0Q8clyiXaAchvvuG+1r+NtK0zYa5U3YZTfQ2B8RxFZwuLzgkbgbAhlYEcxlJsPGt2alumQNMLiCzOLHKpspy2B01IN+1rfXSnVq1JhFVy4FmKhTwFgb6AaUqR7C9ibXNhvPh30Om9gXG4sigNWvC4kOoYAi/BgQR4g1uA1pNUFmO+kk1tkrXI1hx1NtO/wCFNIVlQ2rJ9K/3jTC3E1v2jiA2IlQXuDcnxP8AetNYYsqgElrcTvNdKWxsmbyRatMmIshbKdBfKd961TOysCSqxgXYnee7u4VAY/pQqApAOJ7R5k3NgfGrhjb43FKdckydoKidZLaMtvHE23abzpVa2t0naS6pdF/mP5eFQ2JxjObsSxPE03JrthgSds5JZnVIW8l6StYtSq6DDkURofA16z2T+oi/dp+EV5NQE+o+q1estlfqIv3afhFBLHdFFFIkpMHyZouO+ddcf+5bE5RFEr52GXIZgM5j19C9jVm2+L4Scf6Mv4DUheme2Fvh5R/pP+E0mNcnma9qTnrfiNmyoQCpNwdwP1Rcn1a00DVwPG48o+gjmjP4s23oNJV6zepNLM1mkVmkBuixDIbqSp5gkH2VLYTplio90pYcms3v1qCJrF6TinyJ0+S8YT5SpB+siVu9SVPxFS+G+UPDt6QdPEBh61/KuZZqM1Q8UTN4oPo7JhekeGl9GZPAnKfU1q2z4qRWLBVMQQsWzak8hauL3rdh9oSR+g7L91iPdSWJIzl4/pnX3x7SIrQEFTrchjcKe0Bwvy7waTgdoOyu7iyWzIMtmsL3BF9SLCubYXptio7ASZgODBW+F6fR9O2aRHkjVmTcVZk8iNRVaVTVf9MH48+nZIttNZnewYAOQMwtfibC9Q21ukUMZ7P0jrcCx7IvvueNQfSPpAZ5SwXJvFrknfuJ/pUAz3rrh465/wBGEszitI/2ltqSY3c6cANw8BUeWrFqVlrrSSVI5XJy3Ym1ZFFqc4XBse0VOUbz+V99VRLdGkRk7henUGBswz2APfwp8uEYfSKuQIBbNftXogxIFyVzM19LWt/Twq1Ezc74N2DRQr2AvqB4cK9MbOH0Mf3F/CK8x4bDiQWGcyHsKqi7E8AoGpr05s6MrDGCLEIoI5EKAaUwiOaKKKzKKXsTbeLxcskqS4aLDxYp4DCyM0pEb9WxaTOAjm11XKd4q1bQW8Mg5ow/lNMZeh+DbEDENhojMGDdZlGbMNzHmw5nWpLFL9Gw/ZPuoA4Ht1WdI4hpmeIC4IDdkltQbkAH+ammIjxEE0chtJb6MAdo2bhYiy2sBW3EbGkQLiOtZzGFZQy24DTQ6aC26tUm0j1ZlCggsGK62Fze9+BB0v31qRZmRY2mLSxMiMgLfRsqq3G35itGJ2QrHLACzC24jKB+0b286k5NtIQQh1fIFjAIJa+o0FtfGnWzMUow7WADhnMiqQpRrm+ndpUuEXyjSOWceGVmHYcxlMeXKwXNruI7j51rl2dKou0bAXsDbQmpqfa2ZoSrDrA3Vg71IfTtDypGJhd+tEkpDQHsKgGS4FxpvN7211rJ+PFnSvOyL0QDgg2IIPI0nNUv8/jaaJnVQ+VkdGBAVt6k34X0pe1cPF1anL1bkhTY3Vt2YrY2sAb1i/GfTOmPnR7RDg0VLYjYkfVs8cubKARuOYk2A03G/A1om6PTrGXKgqupsRcDmQbVlLDNdHRDyscuxiKLVloXAuVYDmVIHrpHWVlTOlSTMkVlaxmpVIZFYtu0fE1qy1vxujnxpEGHZ2soJPdXpR4R4OTaTNdOIsGSMzAqv2rE+AFudSn/AMOqJcgk2u2hsOdBhd8lrXB0W+gt9Zq1UfZg5+hjBGwPVhNTYm41t3nfan2Ild8ykBMq3PEW4AeqkyTSQyHVXZ95tyNrWp9gNhGWUKVaSZ9ciD2af8CqSM2xisxaMlnZj9gDcBxJtpU70W6CYjHFWi7Me55WFkFt4Ub3Ph5kVfuivySJH2sUSwJBEAP0YI4ud7/d9HxrpEUQUAKAABYAAAAcgBuqXIpIr3RToHhsAv0a5pSLNK1i57h9le4ed6slFFZlBRRRQAVhhWaKAKvjegELLZGePuuHW3Kz6286p0vyRToRaVJol1CWMbG3og71IFdZop6mKjju1MDPCGz4aRQqghsudTpqMyXAA8u6qhtKDq7LYGKVhl1U9WxYZxmGu6vSNR20ej2HnUrNDG4N96i+u/Ua1WsVHA9tCNZkEcYBjdWGQAMV3km2ugHtpMGJjMkjdZlzZRfOVzAjiOBB3111vkuwq5jDniLbzmz6cu3c286rW0vklnGYxvFMGIJDjKx0sddw3VWpCopGLwYBWxLnrRYMwdGYjibXtY76efOUjbKyLGcwGgBGo0Ze42IrfieiE2HlVmwkkQUMbreVWO4Wy6Kd9MMNGjzSGWzlQAisNbWubKe/SmI34/CZjCyRhHZhZrZSLA6MtrG1gb1kIXzRYmVs4suQMqrlt2bWHauDxoncRmOWP0rlcpLWGbTjoCNDSY8TGsahsrsdXBsWLk9okkWI32N91qAJCDaogcKzB1U5QVHaW2mVk8SNeNMp7EySS4Ve1qDmy5QBbcDe5301w/UxzM53hcyrcWBPI87cDuvW+faqMmZG1OpuN1uHdSaT5KUnHhkVLgUke2HzEBQXDb1Y30FvSGla8Psl3kCXAJvrfTQX38aktj7S+nZypVGABexKB1vYk8NDvpeznhmlkvlPa7Cns3A3kAEak8Ky/BBnSvMypUV58Giu5kNyGsAONuNPdmQNErELqw9Q4DWte04EWYqAARIAN24HW55Wp7tTHWJ1sB3+qtlFLZHNKTk7ZGzY8OwDHJwJPDjqBv3Vsw+KZCwTLKW1zXtu4H32FONj7LlxEvVwwO8jnU2FgvAsT6A467712Dor8mUUAVsQFlkFiFA+iQjdYfWPefVQ3RKVlB6KfJzPjss73hRrMHIN/wCBD6W7edNa7FsHo1BhEyxJYn0nOruebN8N1SgFZrNybLSoKKKKkYUUUUAFFFFABRRRQAUUUUAFFFFABRRRQBi1MMZ0fw8pvJDGx3XKjN/uGtSFFAFP2j8mGGk1VpY+4NmU21GjXI8iKre1/konZlyvFIisWIAMchvwvcg38a6pRVamKkcen2BLEoDQSIL6jIGA/iW4NVdREuKZXRbBRcEdkO2pOu42AsD316ItTLGbDglBEkSNm0N1Fz4ka09YqOC7RLRRsqPljNysbrr2tCFPEa3FIGKSfq1RVVYlzSZ1FuyNFve5F7k11x/kvwgJaMNG3DtFwByAkuQPA1VukXyUzFg8c6fZuVKmx0t2QarUhUzmj4NXbNICgOoUWB111vu8Ku3RP5J3xAzzBoYiQVJ1lZbcAfQHeR5V0Po90BhgbrZbTT/aI7Kn9hTx/aOvhVptUuXoaQz2XsaLDpkhQIOPNjzYnVj3mntFFQUFFFFABRRRQAUUUUAFFFFAH//Z"/>
          <p:cNvSpPr>
            <a:spLocks noChangeAspect="1" noChangeArrowheads="1"/>
          </p:cNvSpPr>
          <p:nvPr/>
        </p:nvSpPr>
        <p:spPr bwMode="auto">
          <a:xfrm>
            <a:off x="155575" y="-1081088"/>
            <a:ext cx="2019300" cy="22669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7414" name="AutoShape 6" descr="data:image/jpeg;base64,/9j/4AAQSkZJRgABAQAAAQABAAD/2wCEAAkGBhQSEBUUExQWFRUVFRgWFRgYFxQYFxcWFxkdFxgXFxgXHCYeGBojHRUXHy8gIycpLCwsGB8xNTAqNSYrLCkBCQoKDgwOGg8PGiwkHyQsLCwpLCwpKSksLCwsKS0sLCwsLCwsLCwsKSwsLCksLCwsKSwsLCwsKSwsLCkpLCksLP/AABEIAO4A1AMBIgACEQEDEQH/xAAcAAABBAMBAAAAAAAAAAAAAAAAAgQFBgEDBwj/xABGEAACAQIDBAYFCAgFBAMAAAABAgMAEQQSIQUxQVEGEyJhcYEykaGxwQcUI0JScrLRJDNic4Ki4fBDU2OS8SU0NbMVg6P/xAAaAQADAQEBAQAAAAAAAAAAAAAAAQIDBAUG/8QAKBEAAgIBBAICAgEFAAAAAAAAAAECEQMSITFBBFEyYRNx8CJCgaHR/9oADAMBAAIRAxEAPwDuNFFFABRRRQAUUUUAFFFFABUXtDGlpRh4zZ2XPI3+XFe1/vMbhfAnhT7F4lY42dzZUUsx5AC5NVHZHSGOJDNLfrcUesOoWy7oo1LWvlWw8SedJtIC5RoAABuGlKqN2N0hgxSkwuGymzLuZSODKdRUlTAKKKKACiiigAooooAKKKKACiiigAooooAKKKKACiiigAooooAKKKKAESyhVLE2CgknkBqTUavSfDtGskciyCS3VhCGLk7gB+dqk5FuCDqCLGuDdJ+gu0MEzDDq82FzEx5AWZFOuVlHaFt1xcHuqZX/AGiZ0nH9IZ5es+buiiPR2zxqiNbVWkdWDkclUAa9o1BSfKBjMKLyjD4tb6mN8rr42GU+oVzaLGzjL18UkSHQExyKruBuOawJtwq4w7eaaPsthYlQBRGyXJFtWzcLmsdUk6ZDbJ3anTYbSw0cGFBSaaZY2WQaKFHWMSRcMpC2056im+M6F7TxZyYhoUXTM6tmDAf6YA7XI6eNUaedoMRheq7DCXOMp3FpAlhfeCBa3I16KAq0tatjW/JA7J6DYSBEAhVnQfrGF3Y8Sx43PDdU/RRWtFhRRRQAUUUUAFFFFABRRRQAUUUUAFFFFABRRRQAUUUUAFFFFABRRWjGY5IkLyMEUbyTYf33UALmmVVLMQABckmwAHEmqpjulrSNaH6OPX6V1Otvs3Gnnc1VelPTk4mQJEp6lGvZh2ZCOL6iyjgp8TUc85nIUsuRSC7sqKiAakKq+kx4C9ud65ZZdTpGbl6JbaIjxjGEySTMPtXyhraaZuz6garj/JdLlB+cwx5yerjdmudbBc26+o0131MzbcjhIWMBgr51G4XGi+A4k8TpURjNus6kSMFiBLbrFmLZ2I89Ky16eNxWY2RsSU40RrFebDxxqhZsqI6DtSag5iCCR/xXS8L03VHEWKARtBnVg0ZbdroCuvdYcbVyPZXSAzTTMHKuRvBsctimlqt2GEbWSCC6he20jdogjje+pAOnLgBTUpJ/f86GnR1SacKuYnQbzyHPwrYWrls008AEaGXIV3tKHQXFshR+yRbSwO6n2z+l7rs2USfrsOY11+sjMMh7xoR5VusybpouzofWDXu+FZvVBx222j2fhbtdp1aRm3E9nOfawqWwe31xmLWKNj1cUYkcg+m7WsgI+qoJv36cKvWuAstN6KZx7QVpjGpuUXM55ZvRHjoTWrEbZRYhJcZS6qCeILZSfeau0Mkb1i9VjaPScNiIMPEwzSspLA3smrG3eVQj+IVPR7QRgCrZszlBbW7AkNbuFjc91CaYDkGs3qtTbeEcOMBNmgdwo4nOA6W56vbyqXjxiokIJuZMqrzJy3J9QJosB6GrNUroj0ozpi5JCBklzW+8MgA8So9dXLrN195oTsBdFaRiQXKfWChvIkj3qa2NIBe/AXPhzpgKopthcWHLEbgxUHmR6XtuPKnNABRRRQAVpxWbIcnpAXUHcSOB8d1bS1t9NNpbQEIVmHZZ1Qn7OY2BPdew86TAVgMes0auu5uB3gjQqeRBBFVXpt0YGJZWE7K2bJlY5owcpa+X6psN4503wnSEYXGSByeonIlj09EsLNpwIZWB7xTTp7tD6LEKG1yQyqRqLgmNt3AqyHwJrOVSVSJdNHOdsYhIUW757vIlxmydgixXTdvpjHtgSFVzG17AWYbz5VsfZQkwajNco7NmA3qWIewPI2NNI9lCPEqFJZUVmuQAbqhY7tN9R+PHdGdIzNt9LsFBFzv3k699McXKxlVSTrvOuubQb+6muy47yA29Htn+EX99S2BwpmVJS3aUlN31r5gfAKSfIVbjGA6ojdnzMk4MZOhPmo338qtmA2uCQRqGILoWIzX33I1YVBbMwo6t5OZKAcDbU2/lFYxOFyZU3EjU+f8AQis5pSl9ib3L7PtRJosqxqV+r2LBWFxu4jv0PdUVteZlw4JXL9VgDdSp1FjxW505VXZXeMLdmI0vqdGOot32tT3EbTMkKoykktz1J3AAVlJO0FkljNvtLhsJGD+pinzdysRl9gp70L6Srhsazf4fUZT/AAR5/wAS286rmyYvosSTqUjy+tgfgaYYSQ5ZDyQ28SQPjWjW9hZ0HZfSlodmSMSeuxUpUPf0VFlY+IuQPvCtWN6Qt8zlzEkRtHFGCfrEFvYEA/5qpYjOgij+ygfXgXBas4iRmTq2+uue3OS3vsfaanfseoRDteQGORGIeNLKw3g3sD5C3qq97R6SMcXFhsO9lgRIlIOmdlGeQ87a91xeqJhMOVjv9Y2YbtwNxp6qj8LtFg0rA9ognv7R1t66tdpAmXHpT0iVsTKy3ySCPJf6wQqM1+/qzrVl6R9Nfm+IjIFzDh1VVO7rJI8xJ7wMg8zXL5sYZpFDfURVH7KxiwHnv861bW2iZ5sxNyzX8jf8qpXwNMl9m7XkWNlDayvGSPtMGJB7wCT6xXUNv9NJExJhgsXTLFci95HFso8Ccx+4BXFo5yskeXQpZudiO0PcKk9jdKnixSzuA7EvIM24zG5BY8rtfypgmdMxvSMYHbOHgZ7xnDCKRmJJzFjIHPNifx1o6SfKZGrYmOHt58qRyA9nsrdrc95HnXIts7RaWTrWcs7lmZuJJO/u7uQpc2NsykfVW48Sf6Vb+irO3bC6RIJHZpMuGwkKx3vrJMwDSG28m5A8bc6srdKoRIsVz1rKGMel0BF/pD6KWGtr15th2nIgUBiCD1t94UjUNY7zrpfnVu6HYUSFmxDzsrm7JEjPJISbnrJD67UW0FneMNi1kUMhzKdxF7HvB4jvoplsnaEZiXKHQKMoV1IYWGl/KiqsofYjDh1KsLgix/oeB4g1ROlO0JDHJh39NFzI9+zPDezGw3SIQGI/YJHGrptTESJEzxp1jLrkvYso3hT9q26uU7R2ouJlljjfssTPhyRZkZh9JGeXavcbrZudZ5HSsTK5tLFyPhGDE3w81weIST0h5Ob+Zp9IJJNmAliX6ssB/pj6vgBqK17TisMYg3lI3HgdG99SOCbLiIIj6JwwW3MnfWGvZGRE7OwmR8Kn2g5e/ENv+PqrEGFtNMjb1SUeRU29hqTgS+PlXhDBlX/bv9pHlWVS7RP/AJmHkVu9lSw9gpSlbJZVuieLXDTdblvZSpuODlgfh6qkIsEsMYCi3+IfvOQoHqtUc+Hsj94iA/iNWHaR0lI3B0UeAlVR+GqlKwtsi8Hs4j5tFuuZJm8MxIv5Bazs/DJiGkkN8sbXHeltB5/nUltBMpnYb44EhXuMlgT6rUbFgEWHj01nYt3hTdU/lUnzFZSltqHRDSJ1sZdhcglEtpfMbk2HdYU5xOFWGSGPQyOVDclW+tu/eB3eNSuBwXVOC47EEbyt3sxsg8bLf1U02Vhesk+cTD/EB8Wb0EX13o1b0JL2NtjYAxjGJ9YwsQunZUNYE8iahUj+itzjUjvLSD3VZtn/APkZAd08Le0An8JqHnwRHzZbWLAoe4I2p9lat7lDrb8N8UIxvkMa+CJoPXqfKmE8+eaI8w5H8TMF9wqW2hF/1Nj9iHOPKLT21GbChz4mP/Sjj935n2URWwUSmKwoPWBf8ONgDwOVQLeGlUOVvS0sQ1/I8KurbRBw87DeFcHxY5B76qGMFwTxWwbvG8H4U8N9jia/nJGZh9Y28Bp+ZrLXWSw1ClfPUge+tOX6L7rD2g/lW/C6KzNvtp3m4PsvW72KoUkvbd+5z8BWGkOREv8AW18QLA+32Uo4ewA5hfaSaRBExa4XN2j4XoSQUaX18rKP78625Lm3eg99OYsMFZS3DWw3ljrr3a+ysnEBWIACXA3Xud/GnqKSFzERiTNYsxO7WwG4e71V6c2BhFjw0KoLARp+Eb+ZrywUJRid9r+w/lXq3Zf6iL92n4RQuR0OCo5UUqiqAxauR/KP0VfD4lMVh1uskgzKNLPvPkwv53rrtVb5Rz+hXBt9KnvNRP4thVujm+PjzYlb+hNAYyeWa9ifO1aZcYqvA175FQMQDoVGtRmJx0ykG0bLYXUoA1ibA7wfK9bfnRHpIouD6OYbhfcTXBtpop4bLI0WXF4iQ2s8IYa8hY3HtprhVvFh7m+WXKf/ALI3X3kVGQ4/MqE5u2ulm+rb0TcUuPFrZlBYdoFvRNiu43BGmtF7kvC+hEuFA6peLS4dT5N/Siea8GJP2XjP/wC5vTVtswq6jrlvG6MLht6Eka2IO/nSoZUaLEIskZ64WvnXs2YtoCddT7KtRaW5CxtExtyMmGQLvnxSIPBVv7wKzi5QGcLujQ5RwyxOsWn+x6wmIe0AC5jFL1jm/pArawtx4600wcBEiZzZWw5ib9lmuxJ/iPtqa/pBxfoe9McXljjhXfMwvzKrYAeZt6q0YjTE4bDruidS/e5GZj5AW862zOj4jrX0SLqwt95yAsxA5ZjbyppsW7YvrW45n88re4aVKa6IZqRx86wUg4l0PkW+BFOekYEaK9tVJUfxNqfVb1022NBnjhP+VNLm7gylvhTra8JxODjP1mKN53C389DVSa1K/wCcjMbQi/S8Q3LBL7Rb4VG9HMP1caX9OVJJj3RopVPWST5VOPhs+LxSkixw6R3+6Bm9V6jMFMJcRKVFlMEscP7uJQi28SCa0i9n+kOiu4RAMLIW3STxp/Cvbcj11GxC8x00d3B+7/SpTa46sYeD/KjMkn323jy0qLhRmCFBci9/Fifhat+QQ3mw1ge4gezU+ynOysGZWCkaAkknhfv8Kdtho0Wzm7Eg5R7q0y41rhR2V5D2C/lT1WqLS9m1xkYFyCVGUAG500BPlTeTEEJZeyNbAd+uppH1R6/fSANQOVvaDSKFI1+7h58aAt2PK35il219ZrKaf3/fOlYGSvYt+z8K9SbL/URfu0/CK8wLESD4H3V6f2YPoY/3afhFVjfJUoNJNodUUUVqQcij25PnU/OcQdpfPMjYPtdSIetsR1eXKIhF2utve/HhV1+UUfoLfvI/xgVZ7VXPlAX9Bb78X/sFRk+L/RUPkjlUuHu1yBw9hphteI2000bdyy6+vd5mpJ5tfZTaXXeDuPHnv91eVGdM6mNMC5ygEaoo8CLb19dqbYnDmRmDcSL29FVHH9pz7K34eO8aEbwAfHmD5CnM8ZIyjQkWJ5A6E+P51prp7E0Q2KA6purVUjAPaNiz24LxsTxqIfZ7CISG1ibAcTpe/hVln2ejFM18inKF4AWsCRxuRSts4IvEAB6JDAaC4XeK3hnqkQ42N8BsVVRSS2feSGYWvwFiNKQ8sypIwdjGVIXM5zcrrfmdBzqRw0yyx5lO8ajiO4j1UyxsZMCC5BXU9xjU7vMVCySb/q9lUh1BteSyqQA+gswW/ebcrX1pWI2qRKMyDL6JIzA5rXsbHQWOvjTYRFmPWgEolxY6Eb8w5bt3fRDDlUKe2HuV3DtsO1/DYk+VTaCrJRMXELp1bAkXJDHjpx8DWMLtCOIgrI6jKUsVDKOrBO6/DXxqKw2KLuyqcxst30sANDYcTe9qbHDEErcm7S2udbmO97+evfQvTJcUyxdcAGYygmVWUllIv1nduvyFIwqCKVJFKkIpXLmFip04+VReNzCOOxy2Km5GgIXsg8gTpejGSFrI2jk5CM1xZhfMDxGlvEWoTYOCGGNhjSRyWJzE2HEXNyvfuAv3U3lxxI7PZU8t58TSdvk9e1t9xb/b/WmsO62um8V1reKZlVbAwuRyP9itYj9IjnceR/5re3xFEWg8z7zTTAUV0tWLVmlLHUNpG2PFKfBhUvW6OLzoC1vjSsZTPSxeNGPO4FdD516X2Z+pj+4n4RXmeY6HwPur0vsz9TH+7T8IrXB2YefxH/I6ooorqPMCq18on/jpeGsf/sWqzhPlHdtrFDIPmbzNhEHVkWlUC0vW5crK8geMLm4DSrT0/H/TpvBP/YtRP4s0xfNftHHBOe6sGQ31NYtWCteVse6/Hh6Mrpu3Uo4g8qTlpJp0jN+LHoWZwd9bBigePrrQBWOr7qKMn4r6YrCRZVU6XUWOm8cPhRi00JP2SB3ZjqfYPVWMg76yF7/XR3Zm/GmKEfbzdxB8NLD2e2lMo5aWI03WO/3CkAHnSw5pbmbwzXRrhCh2yiwAUew/nSMOt2uRYjtf7r/AClgAEnna/lurYkV9RvIHsvb307M3FhPZyEtoe23gpGg8SR5VqxERaVTuGUR3POxkB9YWtuTtA8gR6/8AiszXIXhZgfUdRTToKK7tpf0hieAHrsKaBdb8ad7Wa87+XuFNgldsXUUYqDnKkJvWxYudKVaWBUOfo9DF4qW8twCUq1AFFZHYkkKApeatfGpfAdH2axfsjl9Y/lSdINVEaIy2igkkbh4V6W2YPoY/3afhFcbw2BSNTlUDTU8T512XZ/6mP7i/hFb+O7bPO813Q4ooorrPOG//AMfHkCdWmQHMFyrlBvmuBawN9b86h+nY/wCnT/dX8a1YKhul8IbBSqdxC38M61M/iy8bqaf2jiN6yGq44voOlzkkZfvAMPhUbP0JmHosjeZU+0V5Ckj31ni+yBBrDCpGfo5iE3xMe9bMPZTGWBl9JSPEEVSaLUk+Ga7UWrNFA7MGsUoik2oGZtWQKAKWopDoAazasgUuwosKNRrNu/dWbUsilZH4ovlFe2lH9K3Hd7qa5ae7RH0reAppmroXBkoxjskZArIFFq34XBvIbIt+/gPE0FGm9OsFs15D2RpxY7hUxg9gour9s/yj86kwOG73VDl6M3P0NMDsuOEX9Jt+Y8PDlT0SXAPA6+R3UmtyG1QZ7s1SYkBgpYi+lrbyRoL+3yrs2z/1SfcX8IrieVFkLbmbs6/W0+r+dds2f+qT7i/hFduBJPb6ODyG6V/Y4ooorqOQqOF6fCTaMmDEcYMcvVktiFEjdgSZkhy3YWNt/A8qmuk4/RJfu/EU0w/RBI8W+ISadTJJ1kkYdeqdsoTVct7WUceFPukI/RZvuGpn8WVD5Ire0MMXtlcoVcNccRyIpUIOua282tf0b6XvxrZKwF2OgFyfAUDWxHHd4V4LbqjvRm2tu6/w30l4wd9j460pL0WpFDCfY0Lb4k9QHuqPn6IQtuDL4H4Gp0rSXksLncLk9wGtNSZSk1wyqT9CfsyetfiDTCbojMN2VvA299XaHGo65lN157uF+NZVwRV65LkpZpeznU2x5k9KNvVf3U1YEbwRXUQopEmFR/SAPiAaf5DReQ+0cyD0rNV9xHRiBvqW+6SKj5+hMZ9F2XxAI+FPXE1XkR7KhmrcrVNT9CpB6Dq3rHvpjN0fnTQxse8WPup2maRyxfZU9pN9K3lWiCBnNlBJPKpw7AZ5GL3UX3Ea+qpWCBYxZFt7z4mttVcGUpIjMF0fA1kNz9kfE1LomlgLDkNBWUTTfQzWtfTWw8TuqLsybb5FWpJNqxLfXLYkfVuANeZ4Dj5VqTOLrfcujX0JJ5d1hTSJbHHq360MLg65QN5009dV6TpB1V1YXIHD0mbizHh76gNpbekm0Y2Xgo0X+vnW0cEmzJ5opE9tbpFErExDO4UgOb5R4Die+vQmy2vBGf8ATT8IryY7aHwPur1lsj/t4v3afhFdsIKCOLLPUO6KKKsxCo7pC4GEnJ3CJyfAKT8KiMF8oMEmMOECTB+tkhDFUyGSJczjsuWAsd5UCpbpIL4PEfuJfwNSlwVHlFKw/SeCR+zOmUjc11bNfm1rCpJ5QVLL27a9kgk9w1teuIXrZDiGQ3VmU8wSPdXjPGe4/GXTO24fEE27JAtx0YHlb43rbnrkeF6aYpP8Ut94BvfrUpF8o0pZS6qQL5guma4tre9vKpeJmLwTX2dHtWBEL30/vnz3VUsP8okBIzLIn+1h521qVwnSvCtbLMv8RKn+YVDi0Q8clyiXaAchvvuG+1r+NtK0zYa5U3YZTfQ2B8RxFZwuLzgkbgbAhlYEcxlJsPGt2alumQNMLiCzOLHKpspy2B01IN+1rfXSnVq1JhFVy4FmKhTwFgb6AaUqR7C9ibXNhvPh30Om9gXG4sigNWvC4kOoYAi/BgQR4g1uA1pNUFmO+kk1tkrXI1hx1NtO/wCFNIVlQ2rJ9K/3jTC3E1v2jiA2IlQXuDcnxP8AetNYYsqgElrcTvNdKWxsmbyRatMmIshbKdBfKd961TOysCSqxgXYnee7u4VAY/pQqApAOJ7R5k3NgfGrhjb43FKdckydoKidZLaMtvHE23abzpVa2t0naS6pdF/mP5eFQ2JxjObsSxPE03JrthgSds5JZnVIW8l6StYtSq6DDkURofA16z2T+oi/dp+EV5NQE+o+q1estlfqIv3afhFBLHdFFFIkpMHyZouO+ddcf+5bE5RFEr52GXIZgM5j19C9jVm2+L4Scf6Mv4DUheme2Fvh5R/pP+E0mNcnma9qTnrfiNmyoQCpNwdwP1Rcn1a00DVwPG48o+gjmjP4s23oNJV6zepNLM1mkVmkBuixDIbqSp5gkH2VLYTplio90pYcms3v1qCJrF6TinyJ0+S8YT5SpB+siVu9SVPxFS+G+UPDt6QdPEBh61/KuZZqM1Q8UTN4oPo7JhekeGl9GZPAnKfU1q2z4qRWLBVMQQsWzak8hauL3rdh9oSR+g7L91iPdSWJIzl4/pnX3x7SIrQEFTrchjcKe0Bwvy7waTgdoOyu7iyWzIMtmsL3BF9SLCubYXptio7ASZgODBW+F6fR9O2aRHkjVmTcVZk8iNRVaVTVf9MH48+nZIttNZnewYAOQMwtfibC9Q21ukUMZ7P0jrcCx7IvvueNQfSPpAZ5SwXJvFrknfuJ/pUAz3rrh465/wBGEszitI/2ltqSY3c6cANw8BUeWrFqVlrrSSVI5XJy3Ym1ZFFqc4XBse0VOUbz+V99VRLdGkRk7henUGBswz2APfwp8uEYfSKuQIBbNftXogxIFyVzM19LWt/Twq1Ezc74N2DRQr2AvqB4cK9MbOH0Mf3F/CK8x4bDiQWGcyHsKqi7E8AoGpr05s6MrDGCLEIoI5EKAaUwiOaKKKzKKXsTbeLxcskqS4aLDxYp4DCyM0pEb9WxaTOAjm11XKd4q1bQW8Mg5ow/lNMZeh+DbEDENhojMGDdZlGbMNzHmw5nWpLFL9Gw/ZPuoA4Ht1WdI4hpmeIC4IDdkltQbkAH+ammIjxEE0chtJb6MAdo2bhYiy2sBW3EbGkQLiOtZzGFZQy24DTQ6aC26tUm0j1ZlCggsGK62Fze9+BB0v31qRZmRY2mLSxMiMgLfRsqq3G35itGJ2QrHLACzC24jKB+0b286k5NtIQQh1fIFjAIJa+o0FtfGnWzMUow7WADhnMiqQpRrm+ndpUuEXyjSOWceGVmHYcxlMeXKwXNruI7j51rl2dKou0bAXsDbQmpqfa2ZoSrDrA3Vg71IfTtDypGJhd+tEkpDQHsKgGS4FxpvN7211rJ+PFnSvOyL0QDgg2IIPI0nNUv8/jaaJnVQ+VkdGBAVt6k34X0pe1cPF1anL1bkhTY3Vt2YrY2sAb1i/GfTOmPnR7RDg0VLYjYkfVs8cubKARuOYk2A03G/A1om6PTrGXKgqupsRcDmQbVlLDNdHRDyscuxiKLVloXAuVYDmVIHrpHWVlTOlSTMkVlaxmpVIZFYtu0fE1qy1vxujnxpEGHZ2soJPdXpR4R4OTaTNdOIsGSMzAqv2rE+AFudSn/AMOqJcgk2u2hsOdBhd8lrXB0W+gt9Zq1UfZg5+hjBGwPVhNTYm41t3nfan2Ild8ykBMq3PEW4AeqkyTSQyHVXZ95tyNrWp9gNhGWUKVaSZ9ciD2af8CqSM2xisxaMlnZj9gDcBxJtpU70W6CYjHFWi7Me55WFkFt4Ub3Ph5kVfuivySJH2sUSwJBEAP0YI4ud7/d9HxrpEUQUAKAABYAAAAcgBuqXIpIr3RToHhsAv0a5pSLNK1i57h9le4ed6slFFZlBRRRQAVhhWaKAKvjegELLZGePuuHW3Kz6286p0vyRToRaVJol1CWMbG3og71IFdZop6mKjju1MDPCGz4aRQqghsudTpqMyXAA8u6qhtKDq7LYGKVhl1U9WxYZxmGu6vSNR20ej2HnUrNDG4N96i+u/Ua1WsVHA9tCNZkEcYBjdWGQAMV3km2ugHtpMGJjMkjdZlzZRfOVzAjiOBB3111vkuwq5jDniLbzmz6cu3c286rW0vklnGYxvFMGIJDjKx0sddw3VWpCopGLwYBWxLnrRYMwdGYjibXtY76efOUjbKyLGcwGgBGo0Ze42IrfieiE2HlVmwkkQUMbreVWO4Wy6Kd9MMNGjzSGWzlQAisNbWubKe/SmI34/CZjCyRhHZhZrZSLA6MtrG1gb1kIXzRYmVs4suQMqrlt2bWHauDxoncRmOWP0rlcpLWGbTjoCNDSY8TGsahsrsdXBsWLk9okkWI32N91qAJCDaogcKzB1U5QVHaW2mVk8SNeNMp7EySS4Ve1qDmy5QBbcDe5301w/UxzM53hcyrcWBPI87cDuvW+faqMmZG1OpuN1uHdSaT5KUnHhkVLgUke2HzEBQXDb1Y30FvSGla8Psl3kCXAJvrfTQX38aktj7S+nZypVGABexKB1vYk8NDvpeznhmlkvlPa7Cns3A3kAEak8Ky/BBnSvMypUV58Giu5kNyGsAONuNPdmQNErELqw9Q4DWte04EWYqAARIAN24HW55Wp7tTHWJ1sB3+qtlFLZHNKTk7ZGzY8OwDHJwJPDjqBv3Vsw+KZCwTLKW1zXtu4H32FONj7LlxEvVwwO8jnU2FgvAsT6A467712Dor8mUUAVsQFlkFiFA+iQjdYfWPefVQ3RKVlB6KfJzPjss73hRrMHIN/wCBD6W7edNa7FsHo1BhEyxJYn0nOruebN8N1SgFZrNybLSoKKKKkYUUUUAFFFFABRRRQAUUUUAFFFFABRRRQBi1MMZ0fw8pvJDGx3XKjN/uGtSFFAFP2j8mGGk1VpY+4NmU21GjXI8iKre1/konZlyvFIisWIAMchvwvcg38a6pRVamKkcen2BLEoDQSIL6jIGA/iW4NVdREuKZXRbBRcEdkO2pOu42AsD316ItTLGbDglBEkSNm0N1Fz4ka09YqOC7RLRRsqPljNysbrr2tCFPEa3FIGKSfq1RVVYlzSZ1FuyNFve5F7k11x/kvwgJaMNG3DtFwByAkuQPA1VukXyUzFg8c6fZuVKmx0t2QarUhUzmj4NXbNICgOoUWB111vu8Ku3RP5J3xAzzBoYiQVJ1lZbcAfQHeR5V0Po90BhgbrZbTT/aI7Kn9hTx/aOvhVptUuXoaQz2XsaLDpkhQIOPNjzYnVj3mntFFQUFFFFABRRRQAUUUUAFFFFAH//Z"/>
          <p:cNvSpPr>
            <a:spLocks noChangeAspect="1" noChangeArrowheads="1"/>
          </p:cNvSpPr>
          <p:nvPr/>
        </p:nvSpPr>
        <p:spPr bwMode="auto">
          <a:xfrm>
            <a:off x="155575" y="-1081088"/>
            <a:ext cx="2019300" cy="22669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" name="Rectángulo 3"/>
          <p:cNvSpPr/>
          <p:nvPr/>
        </p:nvSpPr>
        <p:spPr>
          <a:xfrm>
            <a:off x="3491880" y="6093296"/>
            <a:ext cx="247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Capítulo de Dentistas EDF</a:t>
            </a:r>
          </a:p>
        </p:txBody>
      </p:sp>
      <p:pic>
        <p:nvPicPr>
          <p:cNvPr id="9" name="Imagen 8" descr="Logo Definitiv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08" y="0"/>
            <a:ext cx="1728192" cy="16822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06090"/>
          </a:xfrm>
        </p:spPr>
        <p:txBody>
          <a:bodyPr/>
          <a:lstStyle/>
          <a:p>
            <a:pPr algn="ctr"/>
            <a:r>
              <a:rPr lang="es-CL" sz="3600" b="1" dirty="0" smtClean="0">
                <a:solidFill>
                  <a:srgbClr val="DC9E1F"/>
                </a:solidFill>
              </a:rPr>
              <a:t>LEY MÉDICA: 19.664</a:t>
            </a:r>
            <a:endParaRPr lang="es-CL" sz="3600" b="1" dirty="0">
              <a:solidFill>
                <a:srgbClr val="DC9E1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421088"/>
          </a:xfrm>
        </p:spPr>
        <p:txBody>
          <a:bodyPr>
            <a:noAutofit/>
          </a:bodyPr>
          <a:lstStyle/>
          <a:p>
            <a:r>
              <a:rPr lang="es-CL" sz="2400" dirty="0" smtClean="0"/>
              <a:t>AÑO 2000,  cambia el nombre de DGZ a EDF.</a:t>
            </a:r>
          </a:p>
          <a:p>
            <a:r>
              <a:rPr lang="es-CL" sz="2400" dirty="0" smtClean="0"/>
              <a:t>Se hace operativa con 10 reglamentos que constituyen decretos supremos.</a:t>
            </a:r>
          </a:p>
          <a:p>
            <a:r>
              <a:rPr lang="es-ES_tradnl" sz="2400" dirty="0" smtClean="0"/>
              <a:t>Los dentistas en EDF están contratados bajo las condiciones de la </a:t>
            </a:r>
            <a:r>
              <a:rPr lang="es-ES_tradnl" sz="2400" b="1" dirty="0" smtClean="0"/>
              <a:t>Ley 19.664.</a:t>
            </a:r>
          </a:p>
          <a:p>
            <a:r>
              <a:rPr lang="es-ES_tradnl" sz="2400" dirty="0" smtClean="0"/>
              <a:t>Cargo CONTRATA</a:t>
            </a:r>
          </a:p>
          <a:p>
            <a:r>
              <a:rPr lang="es-CL" sz="2400" dirty="0" smtClean="0"/>
              <a:t>2 ETAPAS: </a:t>
            </a:r>
          </a:p>
          <a:p>
            <a:pPr lvl="2"/>
            <a:r>
              <a:rPr lang="es-CL" sz="2400" dirty="0" smtClean="0"/>
              <a:t>1º </a:t>
            </a:r>
            <a:r>
              <a:rPr lang="es-CL" sz="2400" dirty="0"/>
              <a:t>etapa (EDF): dura hasta los 9 años</a:t>
            </a:r>
            <a:r>
              <a:rPr lang="es-CL" sz="2400" dirty="0" smtClean="0"/>
              <a:t>.</a:t>
            </a:r>
            <a:endParaRPr lang="es-CL" sz="2400" dirty="0"/>
          </a:p>
          <a:p>
            <a:pPr lvl="2"/>
            <a:r>
              <a:rPr lang="es-CL" sz="2400" dirty="0"/>
              <a:t>2º etapa (Planta superior).</a:t>
            </a:r>
          </a:p>
          <a:p>
            <a:endParaRPr lang="es-CL" sz="2400" dirty="0"/>
          </a:p>
        </p:txBody>
      </p:sp>
      <p:pic>
        <p:nvPicPr>
          <p:cNvPr id="4" name="Imagen 3" descr="Logo Definitiv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08" y="0"/>
            <a:ext cx="1728192" cy="168228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203848" y="6165304"/>
            <a:ext cx="247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Capítulo de Dentistas EDF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06090"/>
          </a:xfrm>
        </p:spPr>
        <p:txBody>
          <a:bodyPr/>
          <a:lstStyle/>
          <a:p>
            <a:pPr algn="ctr"/>
            <a:r>
              <a:rPr lang="es-CL" sz="3600" b="1" dirty="0" smtClean="0">
                <a:solidFill>
                  <a:srgbClr val="DC9E1F"/>
                </a:solidFill>
              </a:rPr>
              <a:t>LEY MÉDICA: 19664</a:t>
            </a:r>
            <a:endParaRPr lang="es-CL" sz="3600" b="1" dirty="0">
              <a:solidFill>
                <a:srgbClr val="DC9E1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609600" y="1412776"/>
            <a:ext cx="7924800" cy="4302224"/>
          </a:xfrm>
        </p:spPr>
        <p:txBody>
          <a:bodyPr>
            <a:normAutofit fontScale="92500" lnSpcReduction="20000"/>
          </a:bodyPr>
          <a:lstStyle/>
          <a:p>
            <a:r>
              <a:rPr lang="es-ES_tradnl" sz="2600" b="1" dirty="0" smtClean="0"/>
              <a:t>1º etapa (EDF): </a:t>
            </a:r>
            <a:r>
              <a:rPr lang="es-ES_tradnl" sz="2600" dirty="0" smtClean="0"/>
              <a:t>dura hasta los 9 años</a:t>
            </a:r>
          </a:p>
          <a:p>
            <a:pPr marL="457200" lvl="1" indent="0">
              <a:buNone/>
            </a:pPr>
            <a:r>
              <a:rPr lang="es-ES_tradnl" sz="2600" dirty="0" smtClean="0"/>
              <a:t>Dos artículos</a:t>
            </a:r>
          </a:p>
          <a:p>
            <a:pPr lvl="2"/>
            <a:r>
              <a:rPr lang="es-ES_tradnl" sz="2600" dirty="0" smtClean="0"/>
              <a:t>Art 8º </a:t>
            </a:r>
            <a:r>
              <a:rPr lang="es-ES_tradnl" sz="2600" dirty="0" smtClean="0">
                <a:sym typeface="Wingdings" pitchFamily="2" charset="2"/>
              </a:rPr>
              <a:t> Dentistas en EDF </a:t>
            </a:r>
          </a:p>
          <a:p>
            <a:pPr marL="1371600" lvl="3" indent="0">
              <a:buNone/>
            </a:pPr>
            <a:r>
              <a:rPr lang="es-ES_tradnl" sz="2600" dirty="0" smtClean="0">
                <a:sym typeface="Wingdings" pitchFamily="2" charset="2"/>
              </a:rPr>
              <a:t>Artículos definen tiempos y formas para acceder a becas</a:t>
            </a:r>
          </a:p>
          <a:p>
            <a:pPr lvl="2"/>
            <a:r>
              <a:rPr lang="es-ES_tradnl" sz="2600" dirty="0" smtClean="0">
                <a:sym typeface="Wingdings" pitchFamily="2" charset="2"/>
              </a:rPr>
              <a:t>Art 9º  Integrales</a:t>
            </a:r>
          </a:p>
          <a:p>
            <a:pPr marL="1371600" lvl="3" indent="0">
              <a:buNone/>
            </a:pPr>
            <a:r>
              <a:rPr lang="es-ES_tradnl" sz="2600" dirty="0" smtClean="0">
                <a:sym typeface="Wingdings" pitchFamily="2" charset="2"/>
              </a:rPr>
              <a:t>Formación es discrecional, antiguamente sólo de acuerdos con los Servicios, actualmente a Concursos CIERRE DE BRECHAS.</a:t>
            </a:r>
            <a:endParaRPr lang="es-ES_tradnl" sz="2600" dirty="0" smtClean="0"/>
          </a:p>
          <a:p>
            <a:r>
              <a:rPr lang="es-ES_tradnl" sz="2600" b="1" dirty="0" smtClean="0"/>
              <a:t>2º etapa (Planta superior)</a:t>
            </a:r>
            <a:r>
              <a:rPr lang="es-ES_tradnl" sz="2600" dirty="0" smtClean="0"/>
              <a:t>: que se puede iniciar desde el 6º año de EDF, con 3 niveles de 9 años cada uno.</a:t>
            </a:r>
            <a:endParaRPr lang="es-MX" sz="2600" dirty="0" smtClean="0"/>
          </a:p>
          <a:p>
            <a:endParaRPr lang="es-CL" dirty="0"/>
          </a:p>
        </p:txBody>
      </p:sp>
      <p:pic>
        <p:nvPicPr>
          <p:cNvPr id="4" name="Imagen 3" descr="Logo Definitiv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08" y="0"/>
            <a:ext cx="1728192" cy="168228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419872" y="6021288"/>
            <a:ext cx="247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Capítulo de Dentistas EDF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34082"/>
          </a:xfrm>
        </p:spPr>
        <p:txBody>
          <a:bodyPr/>
          <a:lstStyle/>
          <a:p>
            <a:pPr algn="ctr"/>
            <a:r>
              <a:rPr lang="es-CL" sz="3600" b="1" dirty="0" smtClean="0">
                <a:solidFill>
                  <a:srgbClr val="DC9E1F"/>
                </a:solidFill>
              </a:rPr>
              <a:t>LEY MÉDICA: 19.664</a:t>
            </a:r>
            <a:endParaRPr lang="es-CL" sz="3600" b="1" dirty="0">
              <a:solidFill>
                <a:srgbClr val="DC9E1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CL" sz="2400" b="1" dirty="0" smtClean="0"/>
              <a:t>INGRESO</a:t>
            </a:r>
          </a:p>
          <a:p>
            <a:pPr lvl="1"/>
            <a:r>
              <a:rPr lang="es-CL" sz="2400" b="1" dirty="0" smtClean="0"/>
              <a:t>Concurso nacional. </a:t>
            </a:r>
          </a:p>
          <a:p>
            <a:pPr lvl="1"/>
            <a:r>
              <a:rPr lang="es-CL" sz="2400" b="1" dirty="0" smtClean="0"/>
              <a:t>Concurso local.</a:t>
            </a:r>
          </a:p>
          <a:p>
            <a:pPr lvl="1"/>
            <a:r>
              <a:rPr lang="es-ES_tradnl" sz="2400" b="1" dirty="0" smtClean="0"/>
              <a:t>Sin concurso (Art. 9º) que no debieran ser más del 20% de la dotación.</a:t>
            </a:r>
          </a:p>
          <a:p>
            <a:pPr marL="457200" lvl="1" indent="0">
              <a:buNone/>
            </a:pPr>
            <a:endParaRPr lang="es-MX" sz="2000" dirty="0" smtClean="0"/>
          </a:p>
          <a:p>
            <a:endParaRPr lang="es-CL" sz="2000" dirty="0"/>
          </a:p>
        </p:txBody>
      </p:sp>
      <p:pic>
        <p:nvPicPr>
          <p:cNvPr id="4" name="Imagen 3" descr="Logo Definitiv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08" y="0"/>
            <a:ext cx="1728192" cy="168228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347864" y="6093296"/>
            <a:ext cx="247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Capítulo de Dentistas EDF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80120"/>
          </a:xfrm>
        </p:spPr>
        <p:txBody>
          <a:bodyPr/>
          <a:lstStyle/>
          <a:p>
            <a:pPr algn="ctr"/>
            <a:r>
              <a:rPr lang="es-ES_tradnl" sz="3600" b="1" dirty="0" smtClean="0">
                <a:solidFill>
                  <a:srgbClr val="DC9E1F"/>
                </a:solidFill>
              </a:rPr>
              <a:t>BENEFICIOS AL MOMENTO DE </a:t>
            </a:r>
            <a:br>
              <a:rPr lang="es-ES_tradnl" sz="3600" b="1" dirty="0" smtClean="0">
                <a:solidFill>
                  <a:srgbClr val="DC9E1F"/>
                </a:solidFill>
              </a:rPr>
            </a:br>
            <a:r>
              <a:rPr lang="es-ES_tradnl" sz="3600" b="1" dirty="0" smtClean="0">
                <a:solidFill>
                  <a:srgbClr val="DC9E1F"/>
                </a:solidFill>
              </a:rPr>
              <a:t>LA DESTINACIÓN</a:t>
            </a:r>
            <a:endParaRPr lang="es-MX" sz="3600" b="1" dirty="0">
              <a:solidFill>
                <a:srgbClr val="DC9E1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611560" y="1556792"/>
            <a:ext cx="7704856" cy="4253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_tradnl" sz="2400" dirty="0" smtClean="0"/>
          </a:p>
          <a:p>
            <a:pPr marL="0" indent="0">
              <a:buNone/>
            </a:pPr>
            <a:r>
              <a:rPr lang="es-ES_tradnl" sz="2400" dirty="0" smtClean="0"/>
              <a:t>Cuando hay cambio de residencia en función de la destinación: </a:t>
            </a:r>
          </a:p>
          <a:p>
            <a:endParaRPr lang="es-ES_tradnl" sz="2400" dirty="0" smtClean="0"/>
          </a:p>
          <a:p>
            <a:pPr lvl="1"/>
            <a:r>
              <a:rPr lang="es-ES_tradnl" sz="2400" dirty="0" smtClean="0"/>
              <a:t>Derecho a “doble sueldo”</a:t>
            </a:r>
          </a:p>
          <a:p>
            <a:pPr lvl="1"/>
            <a:r>
              <a:rPr lang="es-ES_tradnl" sz="2400" dirty="0" smtClean="0"/>
              <a:t>Pasajes (EDF y sus cargas legales) </a:t>
            </a:r>
          </a:p>
          <a:p>
            <a:pPr lvl="1"/>
            <a:r>
              <a:rPr lang="es-ES_tradnl" sz="2400" dirty="0" smtClean="0"/>
              <a:t>Flete (tiempo máximo 6 meses)</a:t>
            </a:r>
          </a:p>
        </p:txBody>
      </p:sp>
      <p:pic>
        <p:nvPicPr>
          <p:cNvPr id="5" name="Imagen 4" descr="Logo Definitiv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08" y="0"/>
            <a:ext cx="1728192" cy="168228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419872" y="6093296"/>
            <a:ext cx="247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Capítulo de Dentistas EDF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720080"/>
          </a:xfrm>
        </p:spPr>
        <p:txBody>
          <a:bodyPr/>
          <a:lstStyle/>
          <a:p>
            <a:pPr algn="ctr"/>
            <a:r>
              <a:rPr lang="es-ES_tradnl" sz="3600" b="1" dirty="0" smtClean="0">
                <a:solidFill>
                  <a:srgbClr val="DC9E1F"/>
                </a:solidFill>
              </a:rPr>
              <a:t>Rentas permanentes</a:t>
            </a:r>
            <a:endParaRPr lang="es-MX" sz="3600" b="1" dirty="0">
              <a:solidFill>
                <a:srgbClr val="DC9E1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489509" y="1082117"/>
            <a:ext cx="8157592" cy="5025751"/>
          </a:xfrm>
        </p:spPr>
        <p:txBody>
          <a:bodyPr>
            <a:normAutofit/>
          </a:bodyPr>
          <a:lstStyle/>
          <a:p>
            <a:r>
              <a:rPr lang="es-ES_tradnl" sz="2000" dirty="0" smtClean="0"/>
              <a:t>Sueldo Base </a:t>
            </a:r>
            <a:r>
              <a:rPr lang="es-ES_tradnl" sz="2000" b="1" dirty="0" smtClean="0"/>
              <a:t>$904.256 </a:t>
            </a:r>
            <a:r>
              <a:rPr lang="es-ES_tradnl" sz="2000" dirty="0" smtClean="0"/>
              <a:t>(para 44 horas)</a:t>
            </a:r>
          </a:p>
          <a:p>
            <a:r>
              <a:rPr lang="es-ES_tradnl" sz="2000" dirty="0" smtClean="0"/>
              <a:t>Asignación antigüedad (trienios)</a:t>
            </a:r>
          </a:p>
          <a:p>
            <a:pPr lvl="2">
              <a:buFontTx/>
              <a:buChar char="-"/>
            </a:pPr>
            <a:r>
              <a:rPr lang="es-ES_tradnl" sz="2000" dirty="0" smtClean="0"/>
              <a:t>1º = 34% </a:t>
            </a:r>
          </a:p>
          <a:p>
            <a:pPr lvl="2">
              <a:buFontTx/>
              <a:buChar char="-"/>
            </a:pPr>
            <a:r>
              <a:rPr lang="es-ES_tradnl" sz="2000" dirty="0" smtClean="0"/>
              <a:t>2º = 44% </a:t>
            </a:r>
          </a:p>
          <a:p>
            <a:pPr lvl="2">
              <a:buFontTx/>
              <a:buChar char="-"/>
            </a:pPr>
            <a:r>
              <a:rPr lang="es-ES_tradnl" sz="2000" dirty="0" smtClean="0"/>
              <a:t>3º = 47% </a:t>
            </a:r>
          </a:p>
          <a:p>
            <a:pPr lvl="2">
              <a:buFontTx/>
              <a:buChar char="-"/>
            </a:pPr>
            <a:r>
              <a:rPr lang="es-ES_tradnl" sz="2000" dirty="0" smtClean="0"/>
              <a:t>4º = 50% </a:t>
            </a:r>
          </a:p>
          <a:p>
            <a:r>
              <a:rPr lang="es-ES_tradnl" sz="2000" dirty="0" smtClean="0"/>
              <a:t>Asignación reforzamiento profesional diurno</a:t>
            </a:r>
          </a:p>
          <a:p>
            <a:r>
              <a:rPr lang="es-ES_tradnl" sz="2000" dirty="0" smtClean="0"/>
              <a:t>Bonificación Ley 3501</a:t>
            </a:r>
          </a:p>
          <a:p>
            <a:r>
              <a:rPr lang="es-ES_tradnl" sz="2000" dirty="0" smtClean="0"/>
              <a:t>Bonificación Ley 18.566</a:t>
            </a:r>
          </a:p>
          <a:p>
            <a:r>
              <a:rPr lang="es-ES_tradnl" sz="2000" dirty="0" smtClean="0"/>
              <a:t>Bonificación 18.675-A10</a:t>
            </a:r>
          </a:p>
          <a:p>
            <a:r>
              <a:rPr lang="es-ES_tradnl" sz="2000" dirty="0" smtClean="0"/>
              <a:t>Asignación 80%</a:t>
            </a:r>
          </a:p>
        </p:txBody>
      </p:sp>
      <p:sp>
        <p:nvSpPr>
          <p:cNvPr id="22530" name="AutoShape 2" descr="data:image/jpeg;base64,/9j/4AAQSkZJRgABAQAAAQABAAD/2wCEAAkGBhASEBAQEBAPDxAPDw8PDw8PDQ8PDw8PFBAVFBQQFRQXGyYeFxkjGRQUHy8gIycpLCwsFR4xNTAqNSYrLCkBCQoKDgwOFA8PFykcHBgpKSkpKSkpKSkpKSkpKSkpKSkpKSkpKSkpKSkpKSopKTIpKSkpKSkpKSkpKSkpKSkpKf/AABEIAL8BCAMBIgACEQEDEQH/xAAcAAACAgMBAQAAAAAAAAAAAAABAgMGAAUHBAj/xAA+EAACAQMBBQUFBQcCBwAAAAAAAQIDBBEFBhIhMUEHUWFxgRMUIpGhMlKxwdEjQmJygpKiJPAIFkOywsPh/8QAGAEAAwEBAAAAAAAAAAAAAAAAAAECAwT/xAAiEQEBAQEAAwACAgMBAAAAAAAAARECEiExA0EyUSJhcRP/2gAMAwEAAhEDEQA/AOvRQyRiGSIJmAMkwK0GAjQjRKK0IkOBWiZojkgCNoXBI4gwIsRtAwSboMACYAx2gNARQDMVoARgaGYjYgVitDSFJBADsjbEQMUWpVweC81JQXHn0Fbha9zmhfarvNC9Tk3w/Ent5yk+L4EeWlrb+0CiKmkh99FwxYrM30DfQBmBGh94DEEbMDJBFhYtqGQiGR0xscxmIwYK0BodisVBGhGiQRiIrQjRJgVoATBjGYGgIgGhmBiIjFYzFYAgrHZG2IAIzJVEjxXOpwgsykkl3tE6T1NkFSskVnUduaUcqL334cvmVu822qSfwrHmyN/pOrvf6lCEW2ypXuuptvPkslbutVq1H8cm/Dojzbz7yc36WaskNb445eZsKG0sIrnl9SmJjKQeA8V0/wCblyWQw2nyUtSPRSqCswsXelrafU9lLUM9Sm2tQ3VpJkbQstKvn1J4mstJcjZU0ac1UPgwbBhQWmIyFiMdEbGQQIIwwVjGNACCsdoXAgVoVofAGhERoVodoGABMCyQ7QkmIEZHJhnU7zV6jrFOlFynJRXjzYrcTXtq1UjV6lrlOkszko9y6v0Kfq+3EpZjQWF998/QrVWU6kszlKTfezK9am1YtV25k8qisd0pfoVm71CrUeZzk/Xgeu30SrPlFpeJ7o7JT65fhjBPotitMxUyyVtnfZriLY6JvSz0H5wvKNFC3k+Sz6EsdMm+he7PQ48El64NvT0amugttDl8tJmlyIZWkl0On3WmQ7voVnUbOKyK9WDVUjTZ6KdE9HseLwvoeijYzk1iLC0aksKBvbelyEstMaSybShZMj6lLZUjZU4i0LfCJ9015mLkKwmNGFGsyPJq+r07anKrV392Kk8Qjvye6svC8kz1o120Vqp29RNZSSk/JcH9Gza3I0c71D/iBt1lW9nWqPpKtUhSj8o5ZZ+zXb2Wp07iVSnCjOhUglGnKTTpyjwl8XXKaPnPWbJ0bitRf/TqzgvLOY/Rlv7JNr6Vjd1HcScKFejuTkouW7NSUoSaXHHP5jEfSBhFaXUKsI1Kc41Kc4qUJweYyi+qZKM2NCNDmMAjaAO0KIisVjtEc5CBJyPLXrpLxFu7pRT44x1Oe7VbZfap0X4SkR11ibW02j2yhSzGDU5/NIoV1fVbiW9UbfhngjyU1KbzLjnv5lk0LRPaNOS+FfUytZ68ul6HOpjCwusn+RbtM2XhHDxl9Wzcafp0UkksJdMGy3UkOc/2cjw07CEVyRDd1VCLfDwR6q1Rc2VTW9TcpbkevL9RdWQX08l1WlWqbvTPF/kbaxssYSRDpdhhLvfPzLDZ22OPeRzNTJpra3wiSUSbBhtjR4a9HKNVW0Pe5+pYnAGBXnSxoKWz0V0PXS0iEeiNm0Bh4wY80bSI6opEuABgLgGBsAAyswJgEsZXdr7hpUqafCWZSWcZxhJMsZV9sofFRfTdmvXKZf5P41XXxRdqdlKN1BvdjCulmFZLDz3S+8n4nILq2nSnKnOO7OEt2S7mjvcXleKOe9puiY3LqC6qlVx/hL8V8iPx93cqeOmw7IO0J21VWVxL/TV5/s5SfChWk/8Ask8Z7nxO+nxrCX++4+nezDaZ3unUpzea1H/T1u9ygvhl6xw/mdDVbcAYTAANCtDisAikzxXlxhPjj9D03E8Iom2uv+yg4xfxSM+rkRa022G1bbdKk/5nniUhPL8+otes223xb4ti0apklu9Mtt6UY/M6NpFqkkksLBzGwv8AceSyWW2ah4kftPyuj00ksENeZT5dotJL7LyeS72/Ti1CL3n1fDBp5ela2+0GrKCcU/PHU1Gj2rm/aS6/gaOF/wC0nvVHlLkix2GtUlhNqK7jL7UVZLK2+hs4xNNQ1+j0kvmemOtU3+8jSWLmNi0A8sNQi+qJo10ytPUgAbwcjBQMbArQgAGEDAFYBmAAAAgEFkNLtZb71GMvuT4+Ulj8Ujdnn1G19pSqQ6yi8fzLivqbdTZV344va1aivNTt1JwnOnTuKElzUlTS4erjw8D229aOo6e20oyq0505xx9iuu7wzhrzPHtFmhqNjd8oVM21XwyuGf7v8RNnK6tr++s5zjCnUl7xR3pKMcvjurPg/wDEwxk5XOm4ycZLDi2mu5p4a+aOq9gms7l3XtW/huKXtILp7Sk+P+Mn8io7Z6LJai4UoqXvUqc6UU1hzqPdcU+X2k/mdB2B7Ir62ure8r1aNF0Z7/sYt1aklhpwbXwrKb6s3l2NZdjsZmAIJRswJIcWaANXqVbEW+5HGNqLyVSvJvkuHqdo1G33otd6OYbQ7L1Izc4rKfPgc/f1l19UarEgTwbqtp8lzi16HmnYPuDYJXijXY6qk0rAX3dLqA1HvjxqBVIPuzAGVUkVwxFbh9mIJ4XL72eilfSXVngTJICwsby11mS6s31hrcu8pkP9s3GlkVK9Wmo7xsYTK5YLkb63XBGnF1Ur0owxGMtRWKMwMQBoUZgAFaAEwQWZIxhMOho5pt5s6qqrUPsttVaEvuzzmL+eUc47R7WU4Wd1KO7OpS9jWTXGNWHHD+cvkd22o0/egqkVxp8JfyN8/RnO9rNDd3bSoxajNTjUhvfZ345W630TTayYb49Mvlccta7jOE02nCUZR48nFqXofX9rcqpTp1ItONSEZpp5T3lng/U+RLm1lTnKnOLhOD3ZRfBxZ0bsr7SvdJxs7mTdrOWITfH3acv/AFt8105mzSO9mAT+vqFFGwxoJgBDOnk81Wyi+aPfgXArIWNFcbOUZc4R+SNfX2Lt3+7gtbieavNJEXjkrzFIvNiLfjw+vIpGt6bSpz3IPLL/ALV62qcXFP4pLp+BTtK011qm8+Kzlv8AI5799Mqg0nZqVTi/hj5cWWmz2Gp44/8A03+macklw4I2yhguc79ORUa2xdJLgjRapspGKyl6nRqxXNobqMYcX4k9cyCxy68obknEioskv7jfnJrk3w8g21EP0KnpxLDo9tyZrtPsXOXLgW+wssJJIj6l6LGhyN1SgR2tthHqUTTmYuRmBWhgFqKAYURFYAtgYAGjDDACzmJBRhu0LKCaw+Kaw0+T8Ck67pLozzHPs5PMX3fwvxLwyG6t1UhKEkmpJris+pHfPlE9TXDdv9nPbUveIL9tRXxpLjUpL81z8mzl8ZHeJXMFWdBtKoob+619qCk4trvw1xRyPbTRvdruSisU6v7Wl3JPnH0f5Gf4+v1U8X9OudjO3XvFL3CvLNa3hmhJvjUoL93xceHo/A6fk+QtI1erbV6dxRluVKU1OL58eTTXc1lF/qdp2ozSar7qa4KEIJcfQ1txduO/b/iCVeK5yS9T51r7ZX0/tXNV/wBbS+hstmo17iot6pOSb6yk+HVkX8lib07vC4i+Uk/J5JGazRLJQgvJGykaS79WjqSK5tDrcaMG2+OHhHv1nUo0oSlJ4SX1wcr1PUZ3NXPFrPwx/My76/pn1S5qXFXLzxfyRe9E0hRikl5vvNfs5om6stcX9C429FRRHHOlzBhSSQlSWCSrUSNBre0dGjFuc1nHCKabf6GtuKqXU9RjTi5Sfl4nLtoto5VpSUX8Ofnx5CbRbWTryajlQ5YzzNVbWrfFmV9+0Gt6DfE29jp7m0kn4vB6NL0eVTksLv8AAuOl6MopKK8+BHul9eXTdLUUklxLDa2ePMloWaR6DTnjFSAkAYVlGDAwgYGArCwCIphjAwAAC0YAWhBAkE6GgYOc9o8rn9soV60Ywp78aEJbkKkdzLTccPPB950crW2FplU6uOC/Zy8ua/Mz/J/FPXxxi61ibtbDUYfbtasqNbjzg+Di+9NY/uNp2h6eq9lC4hx9ju1U1xzRqJJ/+LPDZaXilq2nv93FzQ8YtZWP7YGz2Irq5032MuLjGpbS/la+F/KS+Rl89o/25KbfTKuYY+68ejNbcUHCcoS+1CUoPzi8Hr0ufGS71n5G3XuNL8bWHM6p2dwp4fLPBemDlCNrpuu1aTzGTi11TMbGdfR9OaSIrq6UU23jHPyOK0u0a8Swqr9Ypnm1Dbe7qxcJVpbslhpJRTXdwRp5q8m82o2j95qOEJfs4PGV+80yfQNPjlTm4xXNbzS9Tn3t30Gd1LvZj4+9TY7RDaK0or4q1PPhLP4Gvv8AtJtor4N6o/Bbq+bORu4Y1OnUnyTeSz1bNY7QbiplQapRf3XmXzKvUrTqvi3Jvm22z3Wez85tZTb+6i16XsVJ43luLuSyybStVSx0htr4XKT8C3aTso+Dqcf4UWrTtmoU0sRS8XxZtqVrGPJB42/SytbZ6SopLGEuhsYUkuSJMGYNJMVhWgYCxWM2YAwgJBQMJgArFYWARABmAYAGzDMgALUYYgnQ0Yzy6lZ+1pTh1a+HwkuKPWKKzQ5Jc6U/e6NxHClGFS3rx5OVJrg/FxaXoyv7A2NSjW1CDi1CNdRjlNJtSqcV/Tu/Q6btNpm5N1UvgqPj/DP9GaM5b62ML69OQbd2W5f1sLCqblVf1xTf1yarT4fGvJlv7SbbN1SfWVDj/TUkhNi9jql3WcIYShTc5zfJLOEvNt/Q1l/xaS+mlRJA6NLskq/fhw/if6FT1/Q/dajpScZSSz8Ms4zyRNJqUPGGSawspVJKKOm7NdncHFSq58kL/hObUdMqS5Rf4I2NrsrWm+T9E2ztNrspbw5U0/FrJsaWnwjyil6IrwqvGuS6d2eVHhuGP5/0LPYbAwWN7j4JbqLyqKG3B/8AnB4tLZ6BTpr4YpeSR7Y2yXJYPY4kci/GRWIHAjkieRFMRYiaEkOyNgQMVhbFZNA4AZkGRAAYCwMADFbC0ARAxWFmZAFZhmACC1DChR0tBAZkABFcW8ZxlCSzGSw0UTWbNW9RxlJKOE1ObUVh8st9ToBTO1HSPb2c1jLcJxX82N+P1j9TL8nMsT1Njju2OvUZ3WYP2qpwjT+F/DlNuWJdeLa4HetmdPtadrSdrCMKVWnCqpc5z3op5k+r4tHyqo+n5H0N2b31aWjUEqcpVKXtaVOM801OEZZhJN/u4ljPgEyCTGx2z2tp2dJ8U6s0/ZQzzf3n3JHEbq8nWqOc25TnLLb5tsvepdnmo3NadWtUp5m85321FdIpdEj36J2U+zmp1ailjoiLtT7DYDZTgqk14rxOmUKKSSRDaWkYRUYrCR60ac84qTBwHAAmimMDMyDIAshJDyZHImhFIimTSIpCTUUiORJJEchUiAYWKyaAZgACAsEggYEUAWhcCAMAWAAUwIBBaTBchOjWhsmC5MYaBPPeWkasHCa4PD8U1yZNkwL7CpaN2XabbzdRUfb1N5zU6731BuWcRh9lY8i1uIwrAF3UHBmQgBQciByAPkzIqZgAzYMgyLJgGSYkhmJIkiyIpMkkRSEVIyORIyOTAkbQrY8hGTQVi5CxWxEOTMgYBBkmKw5AwDBTGwAGZMBkwQf/2Q=="/>
          <p:cNvSpPr>
            <a:spLocks noChangeAspect="1" noChangeArrowheads="1"/>
          </p:cNvSpPr>
          <p:nvPr/>
        </p:nvSpPr>
        <p:spPr bwMode="auto">
          <a:xfrm>
            <a:off x="155575" y="-868363"/>
            <a:ext cx="2514600" cy="18192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7" name="Imagen 6" descr="Logo Definitiv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08" y="0"/>
            <a:ext cx="1728192" cy="16822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576064"/>
          </a:xfrm>
        </p:spPr>
        <p:txBody>
          <a:bodyPr/>
          <a:lstStyle/>
          <a:p>
            <a:pPr algn="ctr"/>
            <a:r>
              <a:rPr lang="es-ES_tradnl" b="1" dirty="0" err="1" smtClean="0">
                <a:solidFill>
                  <a:srgbClr val="DC9E1F"/>
                </a:solidFill>
              </a:rPr>
              <a:t>aSIGNACIONES</a:t>
            </a:r>
            <a:r>
              <a:rPr lang="es-ES_tradnl" b="1" dirty="0" smtClean="0">
                <a:solidFill>
                  <a:srgbClr val="DC9E1F"/>
                </a:solidFill>
              </a:rPr>
              <a:t> transitorias</a:t>
            </a:r>
            <a:endParaRPr lang="es-MX" b="1" dirty="0">
              <a:solidFill>
                <a:srgbClr val="DC9E1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323528" y="1412776"/>
            <a:ext cx="7776864" cy="4536504"/>
          </a:xfrm>
        </p:spPr>
        <p:txBody>
          <a:bodyPr>
            <a:normAutofit lnSpcReduction="10000"/>
          </a:bodyPr>
          <a:lstStyle/>
          <a:p>
            <a:r>
              <a:rPr lang="es-ES_tradnl" sz="2400" dirty="0" smtClean="0"/>
              <a:t>Asignación de estímulo (máximo 180%)  se rige por DS 847/2001:</a:t>
            </a:r>
          </a:p>
          <a:p>
            <a:pPr lvl="1">
              <a:buFontTx/>
              <a:buChar char="-"/>
            </a:pPr>
            <a:r>
              <a:rPr lang="es-ES_tradnl" sz="2400" dirty="0" smtClean="0"/>
              <a:t>Jornadas prioritarias (10-180%)</a:t>
            </a:r>
          </a:p>
          <a:p>
            <a:pPr lvl="1">
              <a:buFontTx/>
              <a:buChar char="-"/>
            </a:pPr>
            <a:r>
              <a:rPr lang="es-ES_tradnl" sz="2400" dirty="0" smtClean="0"/>
              <a:t>Competencias profesionales (10-180%)</a:t>
            </a:r>
          </a:p>
          <a:p>
            <a:pPr lvl="1">
              <a:buFontTx/>
              <a:buChar char="-"/>
            </a:pPr>
            <a:r>
              <a:rPr lang="es-ES_tradnl" sz="2400" dirty="0" smtClean="0"/>
              <a:t>Condiciones y lugares de trabajo (10-180%)</a:t>
            </a:r>
          </a:p>
          <a:p>
            <a:r>
              <a:rPr lang="es-ES_tradnl" sz="2400" dirty="0" smtClean="0"/>
              <a:t>Asignación de responsabilidad (10-130%) se rige por DS 841/2000  para EDF = </a:t>
            </a:r>
            <a:r>
              <a:rPr lang="es-MX" sz="2400" dirty="0" smtClean="0"/>
              <a:t>70% a 56%: Directores hospitales tipo 4 </a:t>
            </a:r>
            <a:endParaRPr lang="es-ES_tradnl" sz="2400" dirty="0" smtClean="0"/>
          </a:p>
          <a:p>
            <a:r>
              <a:rPr lang="es-ES_tradnl" sz="2400" dirty="0" smtClean="0"/>
              <a:t>Asignación de zona = % tabla Adm. Pública sobre Sueldo Base + Trienio</a:t>
            </a:r>
          </a:p>
          <a:p>
            <a:r>
              <a:rPr lang="es-ES_tradnl" sz="2400" dirty="0" smtClean="0"/>
              <a:t>Estímulo Incremento Art. 6</a:t>
            </a:r>
            <a:endParaRPr lang="es-MX" sz="2400" dirty="0"/>
          </a:p>
        </p:txBody>
      </p:sp>
      <p:pic>
        <p:nvPicPr>
          <p:cNvPr id="4" name="Imagen 3" descr="Logo Definitiv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08" y="0"/>
            <a:ext cx="1728192" cy="168228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131840" y="6093296"/>
            <a:ext cx="247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Capítulo de Dentistas EDF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608" y="260648"/>
            <a:ext cx="6338664" cy="706090"/>
          </a:xfrm>
        </p:spPr>
        <p:txBody>
          <a:bodyPr/>
          <a:lstStyle/>
          <a:p>
            <a:pPr algn="ctr"/>
            <a:r>
              <a:rPr lang="es-ES_tradnl" sz="3600" b="1" dirty="0" smtClean="0">
                <a:solidFill>
                  <a:srgbClr val="DC9E1F"/>
                </a:solidFill>
              </a:rPr>
              <a:t>Rentas transitorias </a:t>
            </a:r>
            <a:endParaRPr lang="es-MX" sz="3600" b="1" dirty="0">
              <a:solidFill>
                <a:srgbClr val="DC9E1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479276" y="1546676"/>
            <a:ext cx="8064896" cy="4464496"/>
          </a:xfrm>
        </p:spPr>
        <p:txBody>
          <a:bodyPr>
            <a:normAutofit/>
          </a:bodyPr>
          <a:lstStyle/>
          <a:p>
            <a:r>
              <a:rPr lang="es-ES_tradnl" sz="2400" dirty="0" smtClean="0"/>
              <a:t>Bonificación por desempeño colectivo, se rige por DS 849/2000, cuota anual hasta 10% remuneración anual según metas; EDF debe estar adscrito a una unidad de trabajo.</a:t>
            </a:r>
          </a:p>
          <a:p>
            <a:endParaRPr lang="es-ES_tradnl" sz="2400" dirty="0" smtClean="0"/>
          </a:p>
          <a:p>
            <a:r>
              <a:rPr lang="es-ES_tradnl" sz="2400" dirty="0" smtClean="0"/>
              <a:t>Bonificación por desempeño individual, se rige por DS 848/2000, para 30% mejor calificado (10% renta anual para 15% mejor; 5% para el otro 15%).</a:t>
            </a:r>
            <a:endParaRPr lang="es-MX" sz="2400" dirty="0"/>
          </a:p>
        </p:txBody>
      </p:sp>
      <p:pic>
        <p:nvPicPr>
          <p:cNvPr id="5" name="Imagen 4" descr="Logo Definitiv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08" y="0"/>
            <a:ext cx="1728192" cy="168228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275856" y="6093296"/>
            <a:ext cx="247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Capítulo de Dentistas EDF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6698704" cy="1143000"/>
          </a:xfrm>
        </p:spPr>
        <p:txBody>
          <a:bodyPr/>
          <a:lstStyle/>
          <a:p>
            <a:pPr algn="ctr"/>
            <a:r>
              <a:rPr lang="es-ES_tradnl" sz="3600" b="1" dirty="0" smtClean="0">
                <a:solidFill>
                  <a:srgbClr val="DC9E1F"/>
                </a:solidFill>
              </a:rPr>
              <a:t>Capacitación</a:t>
            </a:r>
            <a:endParaRPr lang="es-MX" sz="3600" b="1" dirty="0">
              <a:solidFill>
                <a:srgbClr val="DC9E1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467544" y="1484784"/>
            <a:ext cx="7344816" cy="4325112"/>
          </a:xfrm>
        </p:spPr>
        <p:txBody>
          <a:bodyPr>
            <a:normAutofit/>
          </a:bodyPr>
          <a:lstStyle/>
          <a:p>
            <a:endParaRPr lang="es-ES_tradnl" sz="2400" dirty="0" smtClean="0"/>
          </a:p>
          <a:p>
            <a:r>
              <a:rPr lang="es-ES_tradnl" sz="2400" dirty="0" smtClean="0"/>
              <a:t>Según programa de capacitación de cada Servicio</a:t>
            </a:r>
          </a:p>
          <a:p>
            <a:r>
              <a:rPr lang="es-ES_tradnl" sz="2400" dirty="0" smtClean="0"/>
              <a:t>Programa de Inducción y acompañamiento de </a:t>
            </a:r>
            <a:r>
              <a:rPr lang="es-ES_tradnl" sz="2400" dirty="0" err="1" smtClean="0"/>
              <a:t>EDFs</a:t>
            </a:r>
            <a:endParaRPr lang="es-ES_tradnl" sz="2400" dirty="0" smtClean="0"/>
          </a:p>
          <a:p>
            <a:r>
              <a:rPr lang="es-ES_tradnl" sz="2400" dirty="0" smtClean="0"/>
              <a:t>3 días por semestre de CAPACITACIÓN EDF. ACUMULABLES (bajo solicitud de la jefatura directa)</a:t>
            </a:r>
          </a:p>
        </p:txBody>
      </p:sp>
      <p:pic>
        <p:nvPicPr>
          <p:cNvPr id="5" name="Imagen 4" descr="Logo Definitiv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08" y="0"/>
            <a:ext cx="1728192" cy="168228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275856" y="6021288"/>
            <a:ext cx="247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Capítulo de Dentistas EDF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es-ES_tradnl" sz="3600" b="1" dirty="0" smtClean="0">
                <a:solidFill>
                  <a:srgbClr val="DC9E1F"/>
                </a:solidFill>
              </a:rPr>
              <a:t>Especialización</a:t>
            </a:r>
            <a:endParaRPr lang="es-MX" sz="3600" b="1" dirty="0">
              <a:solidFill>
                <a:srgbClr val="DC9E1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827584" y="1628800"/>
            <a:ext cx="7920880" cy="4945736"/>
          </a:xfrm>
        </p:spPr>
        <p:txBody>
          <a:bodyPr>
            <a:noAutofit/>
          </a:bodyPr>
          <a:lstStyle/>
          <a:p>
            <a:r>
              <a:rPr lang="es-ES_tradnl" sz="2400" dirty="0" smtClean="0"/>
              <a:t>Para EDF Art 8º según Art 10º.</a:t>
            </a:r>
          </a:p>
          <a:p>
            <a:r>
              <a:rPr lang="es-ES_tradnl" sz="2400" dirty="0" smtClean="0"/>
              <a:t>Programas de mínimo 1 año y máximo 3.</a:t>
            </a:r>
          </a:p>
          <a:p>
            <a:r>
              <a:rPr lang="es-ES_tradnl" sz="2400" dirty="0"/>
              <a:t>C</a:t>
            </a:r>
            <a:r>
              <a:rPr lang="es-ES_tradnl" sz="2400" dirty="0" smtClean="0"/>
              <a:t>oncurso nacional oposición de antecedentes.</a:t>
            </a:r>
          </a:p>
          <a:p>
            <a:r>
              <a:rPr lang="es-ES_tradnl" sz="2400" dirty="0" smtClean="0"/>
              <a:t>Su acceso se rige por DS 91/2001.</a:t>
            </a:r>
          </a:p>
          <a:p>
            <a:r>
              <a:rPr lang="es-ES_tradnl" sz="2400" dirty="0" smtClean="0"/>
              <a:t>Según 19.664 sin retorno (Art 17º de DS).</a:t>
            </a:r>
            <a:endParaRPr lang="es-MX" sz="2400" dirty="0"/>
          </a:p>
        </p:txBody>
      </p:sp>
      <p:pic>
        <p:nvPicPr>
          <p:cNvPr id="4" name="Imagen 3" descr="Logo Definitiv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08" y="0"/>
            <a:ext cx="1728192" cy="168228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131840" y="6093296"/>
            <a:ext cx="247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Capítulo de Dentistas EDF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123728" y="4953350"/>
            <a:ext cx="4968552" cy="864096"/>
          </a:xfrm>
        </p:spPr>
        <p:txBody>
          <a:bodyPr>
            <a:normAutofit fontScale="92500" lnSpcReduction="10000"/>
          </a:bodyPr>
          <a:lstStyle/>
          <a:p>
            <a:r>
              <a:rPr lang="es-CL" sz="2800" b="1" smtClean="0"/>
              <a:t>Capítulo de Dentistas EDF Colegio de Cirujano Dentistas de Chile A.G</a:t>
            </a:r>
            <a:endParaRPr lang="es-CL" sz="2800" b="1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475656" y="3597400"/>
            <a:ext cx="6264696" cy="1271759"/>
          </a:xfrm>
        </p:spPr>
        <p:txBody>
          <a:bodyPr>
            <a:normAutofit/>
          </a:bodyPr>
          <a:lstStyle/>
          <a:p>
            <a:r>
              <a:rPr lang="es-CL" sz="3600" b="1" smtClean="0"/>
              <a:t>BIENVENIDOS AL CICLO DE DESTINACIÓN Y FORMACIÓN</a:t>
            </a:r>
            <a:endParaRPr lang="es-CL" sz="3600" b="1" dirty="0"/>
          </a:p>
        </p:txBody>
      </p:sp>
      <p:pic>
        <p:nvPicPr>
          <p:cNvPr id="5" name="Imagen 4" descr="Logo Definitiv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62" y="75698"/>
            <a:ext cx="3636403" cy="3539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316671"/>
            <a:ext cx="3005588" cy="299339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652120" y="5949280"/>
            <a:ext cx="3107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 smtClean="0"/>
              <a:t>Dra. Andrea Martínez Ferrada</a:t>
            </a:r>
            <a:endParaRPr lang="es-CL" sz="2000" b="1" dirty="0"/>
          </a:p>
          <a:p>
            <a:r>
              <a:rPr lang="es-CL" sz="2000" b="1" dirty="0" smtClean="0"/>
              <a:t>Vicepresidenta Capítulo EDF</a:t>
            </a:r>
            <a:endParaRPr lang="es-CL" sz="2000" b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66800"/>
          </a:xfrm>
        </p:spPr>
        <p:txBody>
          <a:bodyPr/>
          <a:lstStyle/>
          <a:p>
            <a:pPr algn="ctr"/>
            <a:r>
              <a:rPr lang="es-ES_tradnl" sz="3600" b="1" dirty="0" smtClean="0">
                <a:solidFill>
                  <a:srgbClr val="DC9E1F"/>
                </a:solidFill>
              </a:rPr>
              <a:t>Varios</a:t>
            </a:r>
            <a:endParaRPr lang="es-MX" sz="3600" b="1" dirty="0">
              <a:solidFill>
                <a:srgbClr val="DC9E1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251520" y="1772816"/>
            <a:ext cx="7848872" cy="4325112"/>
          </a:xfrm>
        </p:spPr>
        <p:txBody>
          <a:bodyPr>
            <a:normAutofit/>
          </a:bodyPr>
          <a:lstStyle/>
          <a:p>
            <a:r>
              <a:rPr lang="es-ES_tradnl" sz="2400" dirty="0" smtClean="0"/>
              <a:t>Existe el traslado entre servicios, con la venia de ambos Directores de SS. El enroque es ideal, ya que hace más fácil el trámite (Art. 20º DS 91)</a:t>
            </a:r>
          </a:p>
          <a:p>
            <a:r>
              <a:rPr lang="es-ES_tradnl" sz="2400" dirty="0" smtClean="0"/>
              <a:t>Es raro que no renueven contrato EDF…. si ocurre OJO!! debe ser justificado, y defensa gremial es caso a caso. Por lo que es </a:t>
            </a:r>
            <a:r>
              <a:rPr lang="es-ES_tradnl" sz="2400" dirty="0" err="1" smtClean="0"/>
              <a:t>IMPORTANTíSIMO</a:t>
            </a:r>
            <a:r>
              <a:rPr lang="es-ES_tradnl" sz="2400" dirty="0" smtClean="0"/>
              <a:t> COLEGIARSE.</a:t>
            </a:r>
          </a:p>
          <a:p>
            <a:endParaRPr lang="es-ES_tradnl" sz="2400" dirty="0" smtClean="0"/>
          </a:p>
          <a:p>
            <a:endParaRPr lang="es-MX" sz="2400" dirty="0"/>
          </a:p>
        </p:txBody>
      </p:sp>
      <p:pic>
        <p:nvPicPr>
          <p:cNvPr id="4" name="Imagen 3" descr="Logo Definitiv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08" y="0"/>
            <a:ext cx="1728192" cy="168228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419872" y="6093296"/>
            <a:ext cx="247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Capítulo de Dentistas EDF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7130752" cy="706090"/>
          </a:xfrm>
        </p:spPr>
        <p:txBody>
          <a:bodyPr/>
          <a:lstStyle/>
          <a:p>
            <a:pPr algn="ctr"/>
            <a:r>
              <a:rPr lang="es-CL" sz="3600" b="1" dirty="0" smtClean="0">
                <a:solidFill>
                  <a:srgbClr val="DC9E1F"/>
                </a:solidFill>
              </a:rPr>
              <a:t>CONSEJOS</a:t>
            </a:r>
            <a:endParaRPr lang="es-CL" sz="3600" b="1" dirty="0">
              <a:solidFill>
                <a:srgbClr val="DC9E1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CL" sz="2400" dirty="0" smtClean="0"/>
              <a:t>FORMEN EQUIPOS DE TRABAJO</a:t>
            </a:r>
          </a:p>
          <a:p>
            <a:r>
              <a:rPr lang="es-CL" sz="2400" dirty="0" smtClean="0"/>
              <a:t>CONFIEN EN SI MISMOS</a:t>
            </a:r>
          </a:p>
          <a:p>
            <a:pPr lvl="1">
              <a:buNone/>
            </a:pPr>
            <a:r>
              <a:rPr lang="es-CL" sz="2400" dirty="0" smtClean="0"/>
              <a:t>“Nadie les ha regalado lo que han conseguido”</a:t>
            </a:r>
          </a:p>
          <a:p>
            <a:r>
              <a:rPr lang="es-CL" sz="2400" dirty="0" smtClean="0"/>
              <a:t>CONFÍEN EN SUS COLEGAS</a:t>
            </a:r>
          </a:p>
          <a:p>
            <a:r>
              <a:rPr lang="es-CL" sz="2400" dirty="0" smtClean="0"/>
              <a:t>PREGUNTEN SI TIENEN DUDAS</a:t>
            </a:r>
          </a:p>
          <a:p>
            <a:r>
              <a:rPr lang="es-CL" sz="2400" dirty="0" smtClean="0"/>
              <a:t>REVISEN SU LIQUIDACIÓN DE SUELDO</a:t>
            </a:r>
          </a:p>
        </p:txBody>
      </p:sp>
      <p:pic>
        <p:nvPicPr>
          <p:cNvPr id="4" name="Imagen 3" descr="Logo Definitiv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08" y="0"/>
            <a:ext cx="1728192" cy="168228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203848" y="6093296"/>
            <a:ext cx="247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Capítulo de Dentistas EDF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 smtClean="0">
                <a:solidFill>
                  <a:srgbClr val="DC9E1F"/>
                </a:solidFill>
              </a:rPr>
              <a:t>CONSEJOS </a:t>
            </a:r>
            <a:endParaRPr lang="es-CL" dirty="0">
              <a:solidFill>
                <a:srgbClr val="DC9E1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457200" y="1628800"/>
            <a:ext cx="8229600" cy="4680520"/>
          </a:xfrm>
        </p:spPr>
        <p:txBody>
          <a:bodyPr>
            <a:normAutofit/>
          </a:bodyPr>
          <a:lstStyle/>
          <a:p>
            <a:r>
              <a:rPr lang="es-CL" sz="2400" dirty="0" smtClean="0"/>
              <a:t>NO CORRAN RIESGOS</a:t>
            </a:r>
          </a:p>
          <a:p>
            <a:pPr>
              <a:buNone/>
            </a:pPr>
            <a:r>
              <a:rPr lang="es-CL" sz="2400" dirty="0" smtClean="0"/>
              <a:t>	“Una beca no vale el desprestigio profesional”</a:t>
            </a:r>
          </a:p>
          <a:p>
            <a:r>
              <a:rPr lang="es-CL" sz="2400" dirty="0" smtClean="0"/>
              <a:t>TENGAN SEGURO DE MALA PRAXIS (el Colegio ofrece uno)</a:t>
            </a:r>
          </a:p>
          <a:p>
            <a:r>
              <a:rPr lang="es-CL" sz="2400" dirty="0" smtClean="0"/>
              <a:t>TODO POR ESCRITO</a:t>
            </a:r>
          </a:p>
          <a:p>
            <a:pPr lvl="1"/>
            <a:r>
              <a:rPr lang="es-CL" sz="2400" dirty="0" smtClean="0"/>
              <a:t>Si falta algo o hay alguna deficiencia, siempre por escrito.</a:t>
            </a:r>
          </a:p>
          <a:p>
            <a:pPr lvl="1"/>
            <a:r>
              <a:rPr lang="es-CL" sz="2400" dirty="0" smtClean="0"/>
              <a:t>Guarden copias y siempre por “oficina de partes”</a:t>
            </a:r>
          </a:p>
        </p:txBody>
      </p:sp>
      <p:pic>
        <p:nvPicPr>
          <p:cNvPr id="4" name="Imagen 3" descr="Logo Definitiv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08" y="0"/>
            <a:ext cx="1728192" cy="168228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131840" y="6093296"/>
            <a:ext cx="247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Capítulo de Dentistas EDF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755576" y="1340768"/>
            <a:ext cx="7772400" cy="2304256"/>
          </a:xfrm>
        </p:spPr>
        <p:txBody>
          <a:bodyPr/>
          <a:lstStyle/>
          <a:p>
            <a:r>
              <a:rPr lang="es-CL" dirty="0" smtClean="0"/>
              <a:t>El ciclo de destinación y formación lo hacemos todos. </a:t>
            </a:r>
            <a:br>
              <a:rPr lang="es-CL" dirty="0" smtClean="0"/>
            </a:br>
            <a:r>
              <a:rPr lang="es-CL" dirty="0" smtClean="0"/>
              <a:t>Unámonos!!</a:t>
            </a:r>
            <a:br>
              <a:rPr lang="es-CL" dirty="0" smtClean="0"/>
            </a:br>
            <a:r>
              <a:rPr lang="es-CL" dirty="0" smtClean="0"/>
              <a:t>¡LOS ESPERAMOS !</a:t>
            </a:r>
            <a:endParaRPr lang="es-CL" dirty="0"/>
          </a:p>
        </p:txBody>
      </p:sp>
      <p:sp>
        <p:nvSpPr>
          <p:cNvPr id="2" name="Rectángulo 1"/>
          <p:cNvSpPr/>
          <p:nvPr/>
        </p:nvSpPr>
        <p:spPr>
          <a:xfrm>
            <a:off x="3275856" y="4365104"/>
            <a:ext cx="247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Capítulo de Dentistas EDF</a:t>
            </a:r>
          </a:p>
        </p:txBody>
      </p:sp>
      <p:pic>
        <p:nvPicPr>
          <p:cNvPr id="6" name="Imagen 5" descr="Logo Definitiv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08" y="0"/>
            <a:ext cx="1728192" cy="16822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2016224" cy="20126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Logo Definitiv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188" y="98222"/>
            <a:ext cx="2348300" cy="228591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419872" y="6165304"/>
            <a:ext cx="247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Capítulo de Dentistas EDF</a:t>
            </a:r>
            <a:endParaRPr lang="es-ES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67307" y="2097622"/>
            <a:ext cx="7776865" cy="438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spcAft>
                <a:spcPts val="600"/>
              </a:spcAft>
              <a:buClr>
                <a:srgbClr val="DC9E1F"/>
              </a:buClr>
              <a:buFont typeface="Arial" panose="020B0604020202020204" pitchFamily="34" charset="0"/>
              <a:buChar char="•"/>
            </a:pPr>
            <a:r>
              <a:rPr lang="es-CL" sz="2400" spc="30" dirty="0" smtClean="0">
                <a:solidFill>
                  <a:srgbClr val="FFFFFF"/>
                </a:solidFill>
              </a:rPr>
              <a:t>Somos el primer </a:t>
            </a:r>
            <a:r>
              <a:rPr lang="es-CL" sz="2400" spc="30" dirty="0">
                <a:solidFill>
                  <a:srgbClr val="FFFFFF"/>
                </a:solidFill>
              </a:rPr>
              <a:t>eslabón </a:t>
            </a:r>
            <a:r>
              <a:rPr lang="es-CL" sz="2400" spc="30" dirty="0" smtClean="0">
                <a:solidFill>
                  <a:srgbClr val="FFFFFF"/>
                </a:solidFill>
              </a:rPr>
              <a:t>de </a:t>
            </a:r>
            <a:r>
              <a:rPr lang="es-CL" sz="2400" spc="30" dirty="0">
                <a:solidFill>
                  <a:srgbClr val="FFFFFF"/>
                </a:solidFill>
              </a:rPr>
              <a:t>la carrera funcionaria del sector público de </a:t>
            </a:r>
            <a:r>
              <a:rPr lang="es-CL" sz="2400" spc="30" dirty="0" smtClean="0">
                <a:solidFill>
                  <a:srgbClr val="FFFFFF"/>
                </a:solidFill>
              </a:rPr>
              <a:t>salud.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rgbClr val="DC9E1F"/>
              </a:buClr>
              <a:buFont typeface="Arial" panose="020B0604020202020204" pitchFamily="34" charset="0"/>
              <a:buChar char="•"/>
            </a:pPr>
            <a:r>
              <a:rPr lang="es-CL" sz="2400" spc="30" dirty="0">
                <a:solidFill>
                  <a:srgbClr val="FFFFFF"/>
                </a:solidFill>
              </a:rPr>
              <a:t>Tenemos la fortaleza de ocupar un puesto de trabajo mediante un concurso público transparente, gracias a nuestros propios </a:t>
            </a:r>
            <a:r>
              <a:rPr lang="es-CL" sz="2400" spc="30" dirty="0" smtClean="0">
                <a:solidFill>
                  <a:srgbClr val="FFFFFF"/>
                </a:solidFill>
              </a:rPr>
              <a:t>méritos.</a:t>
            </a:r>
            <a:endParaRPr lang="es-CL" sz="2400" spc="30" dirty="0">
              <a:solidFill>
                <a:srgbClr val="FFFFFF"/>
              </a:solidFill>
            </a:endParaRPr>
          </a:p>
          <a:p>
            <a:pPr marL="342900" lvl="0" indent="-342900">
              <a:spcBef>
                <a:spcPct val="20000"/>
              </a:spcBef>
              <a:spcAft>
                <a:spcPts val="600"/>
              </a:spcAft>
              <a:buClr>
                <a:srgbClr val="DC9E1F"/>
              </a:buClr>
              <a:buFont typeface="Arial" panose="020B0604020202020204" pitchFamily="34" charset="0"/>
              <a:buChar char="•"/>
            </a:pPr>
            <a:r>
              <a:rPr lang="es-CL" sz="2400" spc="30" dirty="0" smtClean="0">
                <a:solidFill>
                  <a:srgbClr val="FFFFFF"/>
                </a:solidFill>
              </a:rPr>
              <a:t>Conocemos la realidad de nuestras comunidades y zonas.</a:t>
            </a:r>
          </a:p>
          <a:p>
            <a:pPr marL="342900" lvl="0" indent="-342900">
              <a:spcBef>
                <a:spcPct val="20000"/>
              </a:spcBef>
              <a:spcAft>
                <a:spcPts val="600"/>
              </a:spcAft>
              <a:buClr>
                <a:srgbClr val="DC9E1F"/>
              </a:buClr>
              <a:buFont typeface="Arial" panose="020B0604020202020204" pitchFamily="34" charset="0"/>
              <a:buChar char="•"/>
            </a:pPr>
            <a:r>
              <a:rPr lang="es-CL" sz="2400" spc="30" dirty="0" smtClean="0">
                <a:solidFill>
                  <a:srgbClr val="FFFFFF"/>
                </a:solidFill>
              </a:rPr>
              <a:t>Nos esforzamos por dejar huella, educar y mejorar el lugar donde nos desempeñamos, dejando en la distancia a seres queridos y amigos.</a:t>
            </a:r>
          </a:p>
          <a:p>
            <a:pPr marL="342900" lvl="0" indent="-342900" algn="ctr">
              <a:spcBef>
                <a:spcPct val="20000"/>
              </a:spcBef>
              <a:spcAft>
                <a:spcPts val="600"/>
              </a:spcAft>
              <a:buClr>
                <a:srgbClr val="DC9E1F"/>
              </a:buClr>
            </a:pPr>
            <a:endParaRPr lang="es-CL" sz="2400" spc="30" dirty="0">
              <a:solidFill>
                <a:srgbClr val="FFFFFF"/>
              </a:solidFill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527812" y="536345"/>
            <a:ext cx="4088376" cy="1117629"/>
          </a:xfrm>
        </p:spPr>
        <p:txBody>
          <a:bodyPr/>
          <a:lstStyle/>
          <a:p>
            <a:pPr algn="ctr"/>
            <a:r>
              <a:rPr lang="es-ES" sz="3600" b="1" dirty="0" smtClean="0">
                <a:solidFill>
                  <a:schemeClr val="tx2"/>
                </a:solidFill>
              </a:rPr>
              <a:t>Nuestro perfil como </a:t>
            </a:r>
            <a:r>
              <a:rPr lang="es-ES" sz="3600" b="1" dirty="0" err="1" smtClean="0">
                <a:solidFill>
                  <a:schemeClr val="tx2"/>
                </a:solidFill>
              </a:rPr>
              <a:t>edf</a:t>
            </a:r>
            <a:endParaRPr lang="es-ES" sz="36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403723" y="1484784"/>
            <a:ext cx="6552728" cy="796950"/>
          </a:xfrm>
        </p:spPr>
        <p:txBody>
          <a:bodyPr/>
          <a:lstStyle/>
          <a:p>
            <a:pPr algn="ctr"/>
            <a:r>
              <a:rPr lang="es-ES" sz="3600" b="1" dirty="0" smtClean="0">
                <a:solidFill>
                  <a:schemeClr val="tx2"/>
                </a:solidFill>
              </a:rPr>
              <a:t>Nuestros representantes</a:t>
            </a:r>
            <a:endParaRPr lang="es-ES" sz="3600" b="1" dirty="0">
              <a:solidFill>
                <a:schemeClr val="tx2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2924944"/>
            <a:ext cx="2017951" cy="201185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0087" y="2787772"/>
            <a:ext cx="2353260" cy="22861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14682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2270" y="112492"/>
            <a:ext cx="6552728" cy="796950"/>
          </a:xfrm>
        </p:spPr>
        <p:txBody>
          <a:bodyPr/>
          <a:lstStyle/>
          <a:p>
            <a:pPr algn="ctr"/>
            <a:r>
              <a:rPr lang="es-ES" sz="3600" b="1" dirty="0" smtClean="0">
                <a:solidFill>
                  <a:schemeClr val="tx2"/>
                </a:solidFill>
              </a:rPr>
              <a:t>Directiva 2014</a:t>
            </a:r>
            <a:endParaRPr lang="es-ES" sz="3600" b="1" dirty="0">
              <a:solidFill>
                <a:schemeClr val="tx2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611560" y="908720"/>
            <a:ext cx="7924800" cy="19808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2200" dirty="0" smtClean="0"/>
              <a:t>Presidenta: Dra. Claudia Araneda</a:t>
            </a:r>
          </a:p>
          <a:p>
            <a:pPr marL="0" indent="0">
              <a:buNone/>
            </a:pPr>
            <a:r>
              <a:rPr lang="es-ES" sz="2200" dirty="0" smtClean="0"/>
              <a:t>Vicepresidente: Dr. Claudio Bravo</a:t>
            </a:r>
          </a:p>
          <a:p>
            <a:pPr marL="0" indent="0">
              <a:buNone/>
            </a:pPr>
            <a:r>
              <a:rPr lang="es-ES" sz="2200" dirty="0" smtClean="0"/>
              <a:t>Secretario: Dr. Nicolás Martínez</a:t>
            </a:r>
          </a:p>
          <a:p>
            <a:pPr marL="0" indent="0">
              <a:buNone/>
            </a:pPr>
            <a:r>
              <a:rPr lang="es-ES" sz="2200" dirty="0" smtClean="0"/>
              <a:t>Encargada de Finanzas: Dra. Natalie </a:t>
            </a:r>
            <a:r>
              <a:rPr lang="es-ES" sz="2200" dirty="0" err="1" smtClean="0"/>
              <a:t>Ehremberg</a:t>
            </a:r>
            <a:endParaRPr lang="es-ES" sz="2200" dirty="0" smtClean="0"/>
          </a:p>
          <a:p>
            <a:endParaRPr lang="es-ES" sz="2400" dirty="0" smtClean="0"/>
          </a:p>
          <a:p>
            <a:pPr marL="0" indent="0">
              <a:buNone/>
            </a:pPr>
            <a:endParaRPr lang="es-ES" sz="2400" dirty="0"/>
          </a:p>
        </p:txBody>
      </p:sp>
      <p:sp>
        <p:nvSpPr>
          <p:cNvPr id="4" name="CuadroTexto 3"/>
          <p:cNvSpPr txBox="1"/>
          <p:nvPr/>
        </p:nvSpPr>
        <p:spPr>
          <a:xfrm>
            <a:off x="3419872" y="6165304"/>
            <a:ext cx="247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Capítulo de Dentistas EDF</a:t>
            </a:r>
            <a:endParaRPr lang="es-ES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Imagen 6" descr="Logo Definitiv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08" y="0"/>
            <a:ext cx="1728192" cy="16822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723" b="15874"/>
          <a:stretch/>
        </p:blipFill>
        <p:spPr>
          <a:xfrm>
            <a:off x="1475656" y="2889612"/>
            <a:ext cx="6221072" cy="27716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0098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34082"/>
          </a:xfrm>
        </p:spPr>
        <p:txBody>
          <a:bodyPr/>
          <a:lstStyle/>
          <a:p>
            <a:pPr algn="ctr"/>
            <a:r>
              <a:rPr lang="es-ES" sz="3600" b="1" dirty="0" smtClean="0">
                <a:solidFill>
                  <a:schemeClr val="tx2"/>
                </a:solidFill>
              </a:rPr>
              <a:t>Directiva 2015</a:t>
            </a:r>
            <a:endParaRPr lang="es-ES" sz="3600" b="1" dirty="0">
              <a:solidFill>
                <a:schemeClr val="tx2"/>
              </a:solidFill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sz="quarter" idx="13"/>
          </p:nvPr>
        </p:nvSpPr>
        <p:spPr>
          <a:xfrm>
            <a:off x="611560" y="908720"/>
            <a:ext cx="8136904" cy="19808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2200" dirty="0" smtClean="0"/>
              <a:t>Presidenta: Dr</a:t>
            </a:r>
            <a:r>
              <a:rPr lang="es-ES" sz="2200" dirty="0"/>
              <a:t>. Claudio </a:t>
            </a:r>
            <a:r>
              <a:rPr lang="es-ES" sz="2200" dirty="0" smtClean="0"/>
              <a:t>Bravo (SS Osorno)</a:t>
            </a:r>
            <a:endParaRPr lang="es-ES" sz="2200" dirty="0"/>
          </a:p>
          <a:p>
            <a:pPr marL="0" indent="0">
              <a:buNone/>
            </a:pPr>
            <a:r>
              <a:rPr lang="es-ES" sz="2200" dirty="0" smtClean="0"/>
              <a:t>Vicepresidente</a:t>
            </a:r>
            <a:r>
              <a:rPr lang="es-ES" sz="2200" dirty="0"/>
              <a:t>: Dra. Natalie </a:t>
            </a:r>
            <a:r>
              <a:rPr lang="es-ES" sz="2200" dirty="0" err="1" smtClean="0"/>
              <a:t>Ehremberg</a:t>
            </a:r>
            <a:r>
              <a:rPr lang="es-ES" sz="2200" dirty="0" smtClean="0"/>
              <a:t> (SS Viña del Mar-Quillota)</a:t>
            </a:r>
          </a:p>
          <a:p>
            <a:pPr marL="0" indent="0">
              <a:buNone/>
            </a:pPr>
            <a:r>
              <a:rPr lang="es-ES" sz="2200" dirty="0" smtClean="0"/>
              <a:t>Secretario: Dr. </a:t>
            </a:r>
            <a:r>
              <a:rPr lang="es-ES" sz="2200" dirty="0" err="1" smtClean="0"/>
              <a:t>Roribán</a:t>
            </a:r>
            <a:r>
              <a:rPr lang="es-ES" sz="2200" dirty="0" smtClean="0"/>
              <a:t> Sandoval (SS Atacama)</a:t>
            </a:r>
          </a:p>
          <a:p>
            <a:pPr marL="0" indent="0">
              <a:buNone/>
            </a:pPr>
            <a:r>
              <a:rPr lang="es-ES" sz="2200" dirty="0" smtClean="0"/>
              <a:t>Encargada de Finanzas: Dra. Natalia Loyola (SS Metropolitano Occidente)</a:t>
            </a:r>
            <a:endParaRPr lang="es-ES" sz="2400" dirty="0" smtClean="0"/>
          </a:p>
          <a:p>
            <a:pPr marL="0" indent="0">
              <a:buNone/>
            </a:pPr>
            <a:endParaRPr lang="es-ES" sz="2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669" y="2902932"/>
            <a:ext cx="2090880" cy="275831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/>
          <a:srcRect l="14663" t="6098" r="6078" b="8537"/>
          <a:stretch/>
        </p:blipFill>
        <p:spPr>
          <a:xfrm>
            <a:off x="395536" y="2898267"/>
            <a:ext cx="1994362" cy="276298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/>
          <a:srcRect l="6078" t="4540" r="6078" b="6932"/>
          <a:stretch/>
        </p:blipFill>
        <p:spPr>
          <a:xfrm>
            <a:off x="6649166" y="2897793"/>
            <a:ext cx="2091265" cy="276345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66320" y="2897793"/>
            <a:ext cx="2039693" cy="276345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18682" y="54079"/>
            <a:ext cx="1725318" cy="16826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3048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611560" y="548680"/>
            <a:ext cx="7924800" cy="63408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all" spc="5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Directiva 2016</a:t>
            </a:r>
            <a:endParaRPr kumimoji="0" lang="es-ES" sz="3600" b="1" i="0" u="none" strike="noStrike" kern="1200" cap="all" spc="5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611560" y="1484784"/>
            <a:ext cx="8136904" cy="1980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s-ES" sz="2200" b="0" i="0" u="none" strike="noStrike" kern="1200" cap="none" spc="3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Presidenta: Dra. </a:t>
            </a:r>
            <a:r>
              <a:rPr kumimoji="0" lang="es-ES" sz="2200" b="0" i="0" u="none" strike="noStrike" kern="1200" cap="none" spc="3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Natali</a:t>
            </a:r>
            <a:r>
              <a:rPr lang="es-ES" sz="2200" spc="30" dirty="0" smtClean="0"/>
              <a:t>e </a:t>
            </a:r>
            <a:r>
              <a:rPr lang="es-ES" sz="2200" spc="30" dirty="0" err="1" smtClean="0"/>
              <a:t>Ehremberg</a:t>
            </a:r>
            <a:r>
              <a:rPr lang="es-ES" sz="2200" spc="30" dirty="0" smtClean="0"/>
              <a:t> Godoy</a:t>
            </a:r>
            <a:r>
              <a:rPr kumimoji="0" lang="es-ES" sz="2200" b="0" i="0" u="none" strike="noStrike" kern="1200" cap="none" spc="3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(SS Viña del Mar-</a:t>
            </a:r>
            <a:r>
              <a:rPr kumimoji="0" lang="es-ES" sz="2200" b="0" i="0" u="none" strike="noStrike" kern="1200" cap="none" spc="3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Quillota</a:t>
            </a:r>
            <a:r>
              <a:rPr kumimoji="0" lang="es-ES" sz="2200" b="0" i="0" u="none" strike="noStrike" kern="1200" cap="none" spc="3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s-ES" sz="2200" b="0" i="0" u="none" strike="noStrike" kern="1200" cap="none" spc="3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Vicepresidente: Dra. Andrea </a:t>
            </a:r>
            <a:r>
              <a:rPr kumimoji="0" lang="es-ES" sz="2200" b="0" i="0" u="none" strike="noStrike" kern="1200" cap="none" spc="3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Mart</a:t>
            </a:r>
            <a:r>
              <a:rPr lang="es-ES" sz="2200" spc="30" dirty="0" err="1" smtClean="0"/>
              <a:t>ínez</a:t>
            </a:r>
            <a:r>
              <a:rPr lang="es-ES" sz="2200" spc="30" dirty="0" smtClean="0"/>
              <a:t> Ferrada </a:t>
            </a:r>
            <a:r>
              <a:rPr kumimoji="0" lang="es-ES" sz="2200" b="0" i="0" u="none" strike="noStrike" kern="1200" cap="none" spc="3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(SS Chiloé)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lang="es-ES" sz="2200" spc="30" dirty="0" smtClean="0"/>
              <a:t>Relaciones Públicas: Gonzalo Herrera (SS </a:t>
            </a:r>
            <a:r>
              <a:rPr lang="es-ES" sz="2200" spc="30" dirty="0" err="1" smtClean="0"/>
              <a:t>Bío</a:t>
            </a:r>
            <a:r>
              <a:rPr lang="es-ES" sz="2200" spc="30" dirty="0" smtClean="0"/>
              <a:t> </a:t>
            </a:r>
            <a:r>
              <a:rPr lang="es-ES" sz="2200" spc="30" dirty="0" err="1" smtClean="0"/>
              <a:t>Bío</a:t>
            </a:r>
            <a:r>
              <a:rPr lang="es-ES" sz="2200" spc="30" dirty="0" smtClean="0"/>
              <a:t>)</a:t>
            </a:r>
            <a:endParaRPr kumimoji="0" lang="es-ES" sz="2200" b="0" i="0" u="none" strike="noStrike" kern="1200" cap="none" spc="3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s-ES" sz="2200" b="0" i="0" u="none" strike="noStrike" kern="1200" cap="none" spc="3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Secretario: Dr. </a:t>
            </a:r>
            <a:r>
              <a:rPr lang="es-ES" sz="2200" spc="30" dirty="0" smtClean="0"/>
              <a:t>Katherine Mena </a:t>
            </a:r>
            <a:r>
              <a:rPr lang="es-ES" sz="2200" spc="30" dirty="0" err="1" smtClean="0"/>
              <a:t>Marusich</a:t>
            </a:r>
            <a:r>
              <a:rPr lang="es-ES" sz="2200" spc="30" dirty="0" smtClean="0"/>
              <a:t> </a:t>
            </a:r>
            <a:r>
              <a:rPr kumimoji="0" lang="es-ES" sz="2200" b="0" i="0" u="none" strike="noStrike" kern="1200" cap="none" spc="3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s-ES" sz="2200" b="0" i="0" u="none" strike="noStrike" kern="1200" cap="none" spc="3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SSMOccidente</a:t>
            </a:r>
            <a:r>
              <a:rPr kumimoji="0" lang="es-ES" sz="2200" b="0" i="0" u="none" strike="noStrike" kern="1200" cap="none" spc="3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s-ES" sz="2200" b="0" i="0" u="none" strike="noStrike" kern="1200" cap="none" spc="3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Encargada de Finanzas: Dr. </a:t>
            </a:r>
            <a:r>
              <a:rPr kumimoji="0" lang="es-ES" sz="2200" b="0" i="0" u="none" strike="noStrike" kern="1200" cap="none" spc="3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Wladimir</a:t>
            </a:r>
            <a:r>
              <a:rPr kumimoji="0" lang="es-ES" sz="2200" b="0" i="0" u="none" strike="noStrike" kern="1200" cap="none" spc="3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Durán (</a:t>
            </a:r>
            <a:r>
              <a:rPr kumimoji="0" lang="es-ES" sz="2200" b="0" i="0" u="none" strike="noStrike" kern="1200" cap="none" spc="3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SSMOccidente</a:t>
            </a:r>
            <a:r>
              <a:rPr kumimoji="0" lang="es-ES" sz="2200" b="0" i="0" u="none" strike="noStrike" kern="1200" cap="none" spc="3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s-ES" sz="2400" b="0" i="0" u="none" strike="noStrike" kern="1200" cap="none" spc="3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endParaRPr kumimoji="0" lang="es-ES" sz="2400" b="0" i="0" u="none" strike="noStrike" kern="1200" cap="none" spc="3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6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12368" r="21669" b="37029"/>
          <a:stretch/>
        </p:blipFill>
        <p:spPr bwMode="auto">
          <a:xfrm>
            <a:off x="539552" y="4293096"/>
            <a:ext cx="1152128" cy="14382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8" name="7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b="23491"/>
          <a:stretch/>
        </p:blipFill>
        <p:spPr bwMode="auto">
          <a:xfrm>
            <a:off x="1907704" y="4365104"/>
            <a:ext cx="1197569" cy="1352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9" name="8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b="20238"/>
          <a:stretch/>
        </p:blipFill>
        <p:spPr bwMode="auto">
          <a:xfrm>
            <a:off x="3203848" y="4365104"/>
            <a:ext cx="1542415" cy="13620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10" name="9 Imagen" descr="Screenshot_2016-03-13-18-56-10 (1)"/>
          <p:cNvPicPr/>
          <p:nvPr/>
        </p:nvPicPr>
        <p:blipFill rotWithShape="1">
          <a:blip r:embed="rId5" cstate="print">
            <a:clrChange>
              <a:clrFrom>
                <a:srgbClr val="BACBDB"/>
              </a:clrFrom>
              <a:clrTo>
                <a:srgbClr val="BACBDB">
                  <a:alpha val="0"/>
                </a:srgbClr>
              </a:clrTo>
            </a:clrChange>
            <a:lum bright="20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46666" t="26863" r="26389" b="55279"/>
          <a:stretch/>
        </p:blipFill>
        <p:spPr bwMode="auto">
          <a:xfrm>
            <a:off x="4860032" y="4365104"/>
            <a:ext cx="1361817" cy="1371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11" name="10 Image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b="29392"/>
          <a:stretch/>
        </p:blipFill>
        <p:spPr bwMode="auto">
          <a:xfrm>
            <a:off x="6372200" y="4365104"/>
            <a:ext cx="1584960" cy="1381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11560" y="0"/>
            <a:ext cx="7924800" cy="850106"/>
          </a:xfrm>
        </p:spPr>
        <p:txBody>
          <a:bodyPr/>
          <a:lstStyle/>
          <a:p>
            <a:pPr algn="ctr"/>
            <a:r>
              <a:rPr lang="es-ES" sz="3600" b="1" dirty="0" smtClean="0">
                <a:solidFill>
                  <a:srgbClr val="DC9E1F"/>
                </a:solidFill>
              </a:rPr>
              <a:t>DELEGADOS</a:t>
            </a:r>
            <a:endParaRPr lang="es-ES" sz="3600" b="1" dirty="0">
              <a:solidFill>
                <a:srgbClr val="DC9E1F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674356" y="6381328"/>
            <a:ext cx="1962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Capítulo de Dentistas EDF</a:t>
            </a:r>
            <a:endParaRPr lang="es-ES" sz="1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 descr="Logo Definitiv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0"/>
            <a:ext cx="1043608" cy="1015884"/>
          </a:xfrm>
          <a:prstGeom prst="rect">
            <a:avLst/>
          </a:prstGeom>
        </p:spPr>
      </p:pic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466900154"/>
              </p:ext>
            </p:extLst>
          </p:nvPr>
        </p:nvGraphicFramePr>
        <p:xfrm>
          <a:off x="546100" y="1016000"/>
          <a:ext cx="8193088" cy="5457825"/>
        </p:xfrm>
        <a:graphic>
          <a:graphicData uri="http://schemas.openxmlformats.org/presentationml/2006/ole">
            <p:oleObj spid="_x0000_s1038" name="Hoja de cálculo" r:id="rId4" imgW="8181915" imgH="5448103" progId="Excel.Sheet.12">
              <p:embed/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260648"/>
            <a:ext cx="6914728" cy="1143000"/>
          </a:xfrm>
        </p:spPr>
        <p:txBody>
          <a:bodyPr/>
          <a:lstStyle/>
          <a:p>
            <a:pPr algn="ctr"/>
            <a:r>
              <a:rPr lang="es-CL" sz="3600" b="1" dirty="0" smtClean="0">
                <a:solidFill>
                  <a:srgbClr val="DC9E1F"/>
                </a:solidFill>
              </a:rPr>
              <a:t>LEYES QUE NOS RIGEN EN </a:t>
            </a:r>
            <a:br>
              <a:rPr lang="es-CL" sz="3600" b="1" dirty="0" smtClean="0">
                <a:solidFill>
                  <a:srgbClr val="DC9E1F"/>
                </a:solidFill>
              </a:rPr>
            </a:br>
            <a:r>
              <a:rPr lang="es-CL" sz="3600" b="1" dirty="0" smtClean="0">
                <a:solidFill>
                  <a:srgbClr val="DC9E1F"/>
                </a:solidFill>
              </a:rPr>
              <a:t>EL SECTOR PÚBLICO</a:t>
            </a:r>
            <a:endParaRPr lang="es-CL" sz="3600" b="1" dirty="0">
              <a:solidFill>
                <a:srgbClr val="DC9E1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CL" sz="2000" dirty="0" smtClean="0"/>
          </a:p>
          <a:p>
            <a:pPr>
              <a:buNone/>
            </a:pPr>
            <a:r>
              <a:rPr lang="es-ES_tradnl" sz="2000" b="1" dirty="0" smtClean="0"/>
              <a:t>1.- Ley 19.664</a:t>
            </a:r>
            <a:r>
              <a:rPr lang="es-ES_tradnl" sz="2000" dirty="0" smtClean="0"/>
              <a:t>	</a:t>
            </a:r>
          </a:p>
          <a:p>
            <a:pPr>
              <a:buNone/>
            </a:pPr>
            <a:r>
              <a:rPr lang="es-ES_tradnl" sz="2000" dirty="0" smtClean="0"/>
              <a:t>2.- Ley 15.076</a:t>
            </a:r>
          </a:p>
          <a:p>
            <a:pPr>
              <a:buNone/>
            </a:pPr>
            <a:r>
              <a:rPr lang="es-ES_tradnl" sz="2000" dirty="0" smtClean="0"/>
              <a:t>3.- Ley 18.834 (Estatuto Administrativo)	</a:t>
            </a:r>
          </a:p>
          <a:p>
            <a:pPr>
              <a:buNone/>
            </a:pPr>
            <a:r>
              <a:rPr lang="es-ES_tradnl" sz="2000" dirty="0" smtClean="0"/>
              <a:t>4.- Ley 19.378 (Estatuto de Atención Primaria de Salud Municipal)</a:t>
            </a:r>
          </a:p>
          <a:p>
            <a:pPr>
              <a:buNone/>
            </a:pPr>
            <a:r>
              <a:rPr lang="es-ES_tradnl" sz="2000" dirty="0" smtClean="0"/>
              <a:t>5.- Código del trabajo</a:t>
            </a:r>
          </a:p>
          <a:p>
            <a:pPr>
              <a:buNone/>
            </a:pPr>
            <a:r>
              <a:rPr lang="es-ES_tradnl" sz="2000" dirty="0" smtClean="0"/>
              <a:t>6.- Código sanitario</a:t>
            </a:r>
          </a:p>
          <a:p>
            <a:endParaRPr lang="es-CL" dirty="0"/>
          </a:p>
        </p:txBody>
      </p:sp>
      <p:pic>
        <p:nvPicPr>
          <p:cNvPr id="4" name="Imagen 3" descr="Logo Definitiv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08" y="0"/>
            <a:ext cx="1728192" cy="168228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275856" y="6093296"/>
            <a:ext cx="247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Capítulo de Dentistas EDF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te">
  <a:themeElements>
    <a:clrScheme name="Horizonte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te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t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721</TotalTime>
  <Words>963</Words>
  <Application>Microsoft Office PowerPoint</Application>
  <PresentationFormat>Presentación en pantalla (4:3)</PresentationFormat>
  <Paragraphs>139</Paragraphs>
  <Slides>23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5" baseType="lpstr">
      <vt:lpstr>Horizonte</vt:lpstr>
      <vt:lpstr>Hoja de cálculo</vt:lpstr>
      <vt:lpstr>Diapositiva 1</vt:lpstr>
      <vt:lpstr>BIENVENIDOS AL CICLO DE DESTINACIÓN Y FORMACIÓN</vt:lpstr>
      <vt:lpstr>Nuestro perfil como edf</vt:lpstr>
      <vt:lpstr>Nuestros representantes</vt:lpstr>
      <vt:lpstr>Directiva 2014</vt:lpstr>
      <vt:lpstr>Directiva 2015</vt:lpstr>
      <vt:lpstr>Diapositiva 7</vt:lpstr>
      <vt:lpstr>DELEGADOS</vt:lpstr>
      <vt:lpstr>LEYES QUE NOS RIGEN EN  EL SECTOR PÚBLICO</vt:lpstr>
      <vt:lpstr>Leyes en capas para el dentista edf</vt:lpstr>
      <vt:lpstr>LEY MÉDICA: 19.664</vt:lpstr>
      <vt:lpstr>LEY MÉDICA: 19664</vt:lpstr>
      <vt:lpstr>LEY MÉDICA: 19.664</vt:lpstr>
      <vt:lpstr>BENEFICIOS AL MOMENTO DE  LA DESTINACIÓN</vt:lpstr>
      <vt:lpstr>Rentas permanentes</vt:lpstr>
      <vt:lpstr>aSIGNACIONES transitorias</vt:lpstr>
      <vt:lpstr>Rentas transitorias </vt:lpstr>
      <vt:lpstr>Capacitación</vt:lpstr>
      <vt:lpstr>Especialización</vt:lpstr>
      <vt:lpstr>Varios</vt:lpstr>
      <vt:lpstr>CONSEJOS</vt:lpstr>
      <vt:lpstr>CONSEJOS </vt:lpstr>
      <vt:lpstr>El ciclo de destinación y formación lo hacemos todos.  Unámonos!! ¡LOS ESPERAMOS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BIENVENIDOS A LA PROVINCIA DE OSORNO</dc:title>
  <dc:creator>Maxter</dc:creator>
  <cp:lastModifiedBy>DiegoDelsoR</cp:lastModifiedBy>
  <cp:revision>79</cp:revision>
  <dcterms:created xsi:type="dcterms:W3CDTF">2013-04-05T19:30:52Z</dcterms:created>
  <dcterms:modified xsi:type="dcterms:W3CDTF">2016-03-18T15:35:34Z</dcterms:modified>
</cp:coreProperties>
</file>